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8"/>
  </p:notesMasterIdLst>
  <p:handoutMasterIdLst>
    <p:handoutMasterId r:id="rId9"/>
  </p:handoutMasterIdLst>
  <p:sldIdLst>
    <p:sldId id="458" r:id="rId2"/>
    <p:sldId id="460" r:id="rId3"/>
    <p:sldId id="409" r:id="rId4"/>
    <p:sldId id="461" r:id="rId5"/>
    <p:sldId id="462" r:id="rId6"/>
    <p:sldId id="463" r:id="rId7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39C"/>
    <a:srgbClr val="3366FF"/>
    <a:srgbClr val="0F5BCB"/>
    <a:srgbClr val="1065E2"/>
    <a:srgbClr val="DFAA27"/>
    <a:srgbClr val="A2D668"/>
    <a:srgbClr val="0000CC"/>
    <a:srgbClr val="0033CC"/>
    <a:srgbClr val="223A58"/>
    <a:srgbClr val="271A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6" autoAdjust="0"/>
    <p:restoredTop sz="94415" autoAdjust="0"/>
  </p:normalViewPr>
  <p:slideViewPr>
    <p:cSldViewPr>
      <p:cViewPr varScale="1">
        <p:scale>
          <a:sx n="67" d="100"/>
          <a:sy n="67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264"/>
    </p:cViewPr>
  </p:sorterViewPr>
  <p:notesViewPr>
    <p:cSldViewPr>
      <p:cViewPr varScale="1">
        <p:scale>
          <a:sx n="67" d="100"/>
          <a:sy n="67" d="100"/>
        </p:scale>
        <p:origin x="-2202" y="-108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4820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64820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BF42AE4F-E4DC-418F-9109-67191A9FA07D}" type="datetimeFigureOut">
              <a:rPr lang="en-US" smtClean="0"/>
              <a:pPr/>
              <a:t>11/9/2011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D147F2EC-B7C8-4DC2-96AB-D70DCB41E8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49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4820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64820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FCAC45DE-260D-40A4-B6BB-97393EAF39BD}" type="datetimeFigureOut">
              <a:rPr lang="en-US" smtClean="0"/>
              <a:pPr/>
              <a:t>11/9/2011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33" tIns="45717" rIns="91433" bIns="457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77F8F1CE-3D5D-40F4-A740-2573B21D4F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349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AB6FB5-8419-4155-BD03-6FD3B841F4C3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AB6FB5-8419-4155-BD03-6FD3B841F4C3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AB6FB5-8419-4155-BD03-6FD3B841F4C3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AB6FB5-8419-4155-BD03-6FD3B841F4C3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AB6FB5-8419-4155-BD03-6FD3B841F4C3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AB6FB5-8419-4155-BD03-6FD3B841F4C3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8BC20-E0BC-4269-8E19-E284F867C5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11/9/2011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46E33-75D6-443A-8888-B582B464701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0DA4F1-D0C4-4DE0-B1B6-CBF518E6D81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11/9/2011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5D1F75-B864-48E3-AD03-3FEF8280853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1" descr="campus1.jpg"/>
          <p:cNvPicPr>
            <a:picLocks noChangeAspect="1"/>
          </p:cNvPicPr>
          <p:nvPr/>
        </p:nvPicPr>
        <p:blipFill>
          <a:blip r:embed="rId3" cstate="print"/>
          <a:srcRect t="9454"/>
          <a:stretch>
            <a:fillRect/>
          </a:stretch>
        </p:blipFill>
        <p:spPr bwMode="auto">
          <a:xfrm>
            <a:off x="4572000" y="1"/>
            <a:ext cx="4572000" cy="2919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b="1788"/>
          <a:stretch>
            <a:fillRect/>
          </a:stretch>
        </p:blipFill>
        <p:spPr bwMode="auto">
          <a:xfrm>
            <a:off x="0" y="0"/>
            <a:ext cx="449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Connector 10"/>
          <p:cNvCxnSpPr/>
          <p:nvPr/>
        </p:nvCxnSpPr>
        <p:spPr>
          <a:xfrm rot="5400000">
            <a:off x="1066800" y="3429000"/>
            <a:ext cx="6858000" cy="0"/>
          </a:xfrm>
          <a:prstGeom prst="line">
            <a:avLst/>
          </a:prstGeom>
          <a:ln w="177800">
            <a:solidFill>
              <a:srgbClr val="A2D6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ISU_logo.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1" y="6019801"/>
            <a:ext cx="1957203" cy="5904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90800" y="2895601"/>
            <a:ext cx="6553200" cy="907197"/>
          </a:xfrm>
          <a:prstGeom prst="rect">
            <a:avLst/>
          </a:prstGeom>
          <a:solidFill>
            <a:srgbClr val="0F5BCB">
              <a:alpha val="96000"/>
            </a:srgbClr>
          </a:solidFill>
          <a:ln w="38100">
            <a:solidFill>
              <a:schemeClr val="bg1"/>
            </a:solidFill>
          </a:ln>
        </p:spPr>
        <p:txBody>
          <a:bodyPr wrap="square" lIns="0" tIns="91440" rIns="0" bIns="182880" rtlCol="0" anchor="ctr" anchorCtr="1">
            <a:noAutofit/>
          </a:bodyPr>
          <a:lstStyle/>
          <a:p>
            <a:pPr algn="ctr"/>
            <a:r>
              <a:rPr lang="en-US" sz="6000" i="1" spc="-90" dirty="0" smtClean="0">
                <a:solidFill>
                  <a:prstClr val="white"/>
                </a:solidFill>
                <a:latin typeface="Garamond" pitchFamily="18" charset="0"/>
              </a:rPr>
              <a:t>The </a:t>
            </a:r>
            <a:r>
              <a:rPr lang="en-US" sz="6000" i="1" spc="-250" dirty="0" smtClean="0">
                <a:solidFill>
                  <a:prstClr val="white"/>
                </a:solidFill>
                <a:latin typeface="Garamond" pitchFamily="18" charset="0"/>
              </a:rPr>
              <a:t>Pa</a:t>
            </a:r>
            <a:r>
              <a:rPr lang="en-US" sz="6000" i="1" spc="-90" dirty="0" smtClean="0">
                <a:solidFill>
                  <a:prstClr val="white"/>
                </a:solidFill>
                <a:latin typeface="Garamond" pitchFamily="18" charset="0"/>
              </a:rPr>
              <a:t>thway to </a:t>
            </a:r>
            <a:r>
              <a:rPr lang="en-US" sz="6000" i="1" spc="-400" dirty="0" smtClean="0">
                <a:solidFill>
                  <a:prstClr val="white"/>
                </a:solidFill>
                <a:latin typeface="Garamond" pitchFamily="18" charset="0"/>
              </a:rPr>
              <a:t>Su</a:t>
            </a:r>
            <a:r>
              <a:rPr lang="en-US" sz="6000" i="1" spc="-90" dirty="0" smtClean="0">
                <a:solidFill>
                  <a:prstClr val="white"/>
                </a:solidFill>
                <a:latin typeface="Garamond" pitchFamily="18" charset="0"/>
              </a:rPr>
              <a:t>ccess</a:t>
            </a:r>
            <a:endParaRPr lang="en-US" sz="6000" i="1" spc="-90" dirty="0">
              <a:solidFill>
                <a:prstClr val="white"/>
              </a:solidFill>
              <a:latin typeface="Garamon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4572000"/>
            <a:ext cx="449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400" b="1" dirty="0" smtClean="0">
                <a:solidFill>
                  <a:srgbClr val="00539C"/>
                </a:solidFill>
                <a:latin typeface="+mj-lt"/>
              </a:rPr>
              <a:t>Applying the Science of Learning to the Learning of Science (SENCER)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648200" y="3962400"/>
            <a:ext cx="4495800" cy="508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Goal </a:t>
            </a: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2 </a:t>
            </a: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– Initiative </a:t>
            </a: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2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66800"/>
            <a:ext cx="3749040" cy="27043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059366"/>
            <a:ext cx="3749040" cy="2494662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rot="10800000">
            <a:off x="0" y="6781799"/>
            <a:ext cx="9144000" cy="0"/>
          </a:xfrm>
          <a:prstGeom prst="line">
            <a:avLst/>
          </a:prstGeom>
          <a:ln w="177800">
            <a:solidFill>
              <a:srgbClr val="A2D6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"/>
            <a:ext cx="9144000" cy="907197"/>
          </a:xfrm>
          <a:prstGeom prst="rect">
            <a:avLst/>
          </a:prstGeom>
          <a:solidFill>
            <a:srgbClr val="0F5BCB">
              <a:alpha val="96000"/>
            </a:srgbClr>
          </a:solidFill>
          <a:ln w="38100">
            <a:noFill/>
          </a:ln>
        </p:spPr>
        <p:txBody>
          <a:bodyPr wrap="square" lIns="0" tIns="91440" rIns="0" bIns="182880" rtlCol="0" anchor="ctr" anchorCtr="1">
            <a:noAutofit/>
          </a:bodyPr>
          <a:lstStyle/>
          <a:p>
            <a:endParaRPr lang="en-US" sz="4800" i="1" spc="-9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76201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Berlin Sans FB Demi" pitchFamily="34" charset="0"/>
              </a:rPr>
              <a:t>The Pathway to Success</a:t>
            </a:r>
            <a:endParaRPr lang="en-US" sz="36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62400" y="1066800"/>
            <a:ext cx="5029200" cy="508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Introduction &amp; Purpose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038600" y="2286000"/>
            <a:ext cx="5029200" cy="3375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20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539C"/>
                </a:solidFill>
                <a:latin typeface="+mj-lt"/>
              </a:rPr>
              <a:t>Science Education for New Civic Engagements and Responsibilities (SENCER)</a:t>
            </a:r>
          </a:p>
          <a:p>
            <a:pPr marL="342900" indent="-342900">
              <a:lnSpc>
                <a:spcPts val="320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539C"/>
                </a:solidFill>
                <a:latin typeface="+mj-lt"/>
              </a:rPr>
              <a:t>Applying the Science of Learning to the Learning of Science</a:t>
            </a:r>
          </a:p>
          <a:p>
            <a:pPr marL="342900" indent="-342900">
              <a:lnSpc>
                <a:spcPts val="320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539C"/>
                </a:solidFill>
                <a:latin typeface="+mj-lt"/>
              </a:rPr>
              <a:t>Purpose: To engage more students in STEM education and practice 21</a:t>
            </a:r>
            <a:r>
              <a:rPr lang="en-US" sz="2400" b="1" baseline="30000" dirty="0" smtClean="0">
                <a:solidFill>
                  <a:srgbClr val="00539C"/>
                </a:solidFill>
                <a:latin typeface="+mj-lt"/>
              </a:rPr>
              <a:t>st</a:t>
            </a:r>
            <a:r>
              <a:rPr lang="en-US" sz="2400" b="1" dirty="0" smtClean="0">
                <a:solidFill>
                  <a:srgbClr val="00539C"/>
                </a:solidFill>
                <a:latin typeface="+mj-lt"/>
              </a:rPr>
              <a:t> Century Skills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10800000">
            <a:off x="0" y="6781799"/>
            <a:ext cx="9144000" cy="0"/>
          </a:xfrm>
          <a:prstGeom prst="line">
            <a:avLst/>
          </a:prstGeom>
          <a:ln w="177800">
            <a:solidFill>
              <a:srgbClr val="A2D6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"/>
            <a:ext cx="9144000" cy="907197"/>
          </a:xfrm>
          <a:prstGeom prst="rect">
            <a:avLst/>
          </a:prstGeom>
          <a:solidFill>
            <a:srgbClr val="0F5BCB">
              <a:alpha val="96000"/>
            </a:srgbClr>
          </a:solidFill>
          <a:ln w="38100">
            <a:noFill/>
          </a:ln>
        </p:spPr>
        <p:txBody>
          <a:bodyPr wrap="square" lIns="0" tIns="91440" rIns="0" bIns="182880" rtlCol="0" anchor="ctr" anchorCtr="1">
            <a:noAutofit/>
          </a:bodyPr>
          <a:lstStyle/>
          <a:p>
            <a:endParaRPr lang="en-US" sz="4800" i="1" spc="-9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76201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Berlin Sans FB Demi" pitchFamily="34" charset="0"/>
              </a:rPr>
              <a:t>The Pathway to Success</a:t>
            </a:r>
            <a:endParaRPr lang="en-US" sz="36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143000"/>
            <a:ext cx="5029200" cy="508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Methods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1828800"/>
            <a:ext cx="8305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32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Professional Development Workshops</a:t>
            </a:r>
          </a:p>
          <a:p>
            <a:pPr marL="457200" indent="-457200">
              <a:lnSpc>
                <a:spcPts val="32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Course Development Funds </a:t>
            </a:r>
          </a:p>
          <a:p>
            <a:pPr marL="457200" indent="-457200">
              <a:lnSpc>
                <a:spcPts val="32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SIR and SALG Assessment of Courses</a:t>
            </a:r>
          </a:p>
          <a:p>
            <a:pPr marL="457200" indent="-457200">
              <a:lnSpc>
                <a:spcPts val="32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Rubric 2.0 Assessment of Courses</a:t>
            </a:r>
          </a:p>
          <a:p>
            <a:pPr marL="457200" indent="-457200">
              <a:lnSpc>
                <a:spcPts val="32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Experiential Learning and Community Engagement in Classes</a:t>
            </a:r>
          </a:p>
          <a:p>
            <a:pPr marL="457200" indent="-457200">
              <a:lnSpc>
                <a:spcPts val="32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Student Presentation</a:t>
            </a:r>
            <a:br>
              <a:rPr lang="en-US" sz="3200" b="1" dirty="0" smtClean="0">
                <a:solidFill>
                  <a:srgbClr val="00539C"/>
                </a:solidFill>
                <a:latin typeface="+mj-lt"/>
              </a:rPr>
            </a:b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at National Conferences</a:t>
            </a:r>
          </a:p>
          <a:p>
            <a:pPr>
              <a:lnSpc>
                <a:spcPts val="3200"/>
              </a:lnSpc>
            </a:pP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038600"/>
            <a:ext cx="3352800" cy="2514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8" t="11339" r="5798" b="19166"/>
          <a:stretch/>
        </p:blipFill>
        <p:spPr>
          <a:xfrm>
            <a:off x="104774" y="990600"/>
            <a:ext cx="9052603" cy="550043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rot="10800000">
            <a:off x="0" y="6781799"/>
            <a:ext cx="9144000" cy="0"/>
          </a:xfrm>
          <a:prstGeom prst="line">
            <a:avLst/>
          </a:prstGeom>
          <a:ln w="177800">
            <a:solidFill>
              <a:srgbClr val="A2D6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"/>
            <a:ext cx="9144000" cy="907197"/>
          </a:xfrm>
          <a:prstGeom prst="rect">
            <a:avLst/>
          </a:prstGeom>
          <a:solidFill>
            <a:srgbClr val="0F5BCB">
              <a:alpha val="96000"/>
            </a:srgbClr>
          </a:solidFill>
          <a:ln w="38100">
            <a:noFill/>
          </a:ln>
        </p:spPr>
        <p:txBody>
          <a:bodyPr wrap="square" lIns="0" tIns="91440" rIns="0" bIns="182880" rtlCol="0" anchor="ctr" anchorCtr="1">
            <a:noAutofit/>
          </a:bodyPr>
          <a:lstStyle/>
          <a:p>
            <a:endParaRPr lang="en-US" sz="4800" i="1" spc="-9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76201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Berlin Sans FB Demi" pitchFamily="34" charset="0"/>
              </a:rPr>
              <a:t>The Pathway to Success</a:t>
            </a:r>
            <a:endParaRPr lang="en-US" sz="36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10800000">
            <a:off x="0" y="6781799"/>
            <a:ext cx="9144000" cy="0"/>
          </a:xfrm>
          <a:prstGeom prst="line">
            <a:avLst/>
          </a:prstGeom>
          <a:ln w="177800">
            <a:solidFill>
              <a:srgbClr val="A2D6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"/>
            <a:ext cx="9144000" cy="907197"/>
          </a:xfrm>
          <a:prstGeom prst="rect">
            <a:avLst/>
          </a:prstGeom>
          <a:solidFill>
            <a:srgbClr val="0F5BCB">
              <a:alpha val="96000"/>
            </a:srgbClr>
          </a:solidFill>
          <a:ln w="38100">
            <a:noFill/>
          </a:ln>
        </p:spPr>
        <p:txBody>
          <a:bodyPr wrap="square" lIns="0" tIns="91440" rIns="0" bIns="182880" rtlCol="0" anchor="ctr" anchorCtr="1">
            <a:noAutofit/>
          </a:bodyPr>
          <a:lstStyle/>
          <a:p>
            <a:endParaRPr lang="en-US" sz="4800" i="1" spc="-9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76201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Berlin Sans FB Demi" pitchFamily="34" charset="0"/>
              </a:rPr>
              <a:t>The Pathway to Success</a:t>
            </a:r>
            <a:endParaRPr lang="en-US" sz="36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487" y="199362"/>
            <a:ext cx="5029200" cy="508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Discussion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" y="935773"/>
            <a:ext cx="8763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ts val="320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539C"/>
                </a:solidFill>
                <a:latin typeface="+mj-lt"/>
              </a:rPr>
              <a:t>Retention up 6.6% </a:t>
            </a:r>
            <a:r>
              <a:rPr lang="en-US" sz="2400" dirty="0" smtClean="0">
                <a:solidFill>
                  <a:srgbClr val="00539C"/>
                </a:solidFill>
                <a:latin typeface="+mj-lt"/>
              </a:rPr>
              <a:t>in the first year and </a:t>
            </a:r>
            <a:r>
              <a:rPr lang="en-US" sz="2400" b="1" dirty="0" smtClean="0">
                <a:solidFill>
                  <a:srgbClr val="00539C"/>
                </a:solidFill>
                <a:latin typeface="+mj-lt"/>
              </a:rPr>
              <a:t>7.7%</a:t>
            </a:r>
            <a:r>
              <a:rPr lang="en-US" sz="2400" dirty="0" smtClean="0">
                <a:solidFill>
                  <a:srgbClr val="00539C"/>
                </a:solidFill>
                <a:latin typeface="+mj-lt"/>
              </a:rPr>
              <a:t> in the second year for students taking </a:t>
            </a:r>
            <a:r>
              <a:rPr lang="en-US" sz="2400" dirty="0" err="1" smtClean="0">
                <a:solidFill>
                  <a:srgbClr val="00539C"/>
                </a:solidFill>
                <a:latin typeface="+mj-lt"/>
              </a:rPr>
              <a:t>SENCERized</a:t>
            </a:r>
            <a:r>
              <a:rPr lang="en-US" sz="2400" dirty="0" smtClean="0">
                <a:solidFill>
                  <a:srgbClr val="00539C"/>
                </a:solidFill>
                <a:latin typeface="+mj-lt"/>
              </a:rPr>
              <a:t> ENVI 110.</a:t>
            </a:r>
          </a:p>
          <a:p>
            <a:pPr marL="228600" indent="-228600">
              <a:lnSpc>
                <a:spcPts val="32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539C"/>
                </a:solidFill>
              </a:rPr>
              <a:t>Provided </a:t>
            </a:r>
            <a:r>
              <a:rPr lang="en-US" sz="2400" b="1" dirty="0" smtClean="0">
                <a:solidFill>
                  <a:srgbClr val="00539C"/>
                </a:solidFill>
              </a:rPr>
              <a:t>700 field experiences </a:t>
            </a:r>
            <a:r>
              <a:rPr lang="en-US" sz="2400" dirty="0" smtClean="0">
                <a:solidFill>
                  <a:srgbClr val="00539C"/>
                </a:solidFill>
              </a:rPr>
              <a:t>each year in ENVI 110</a:t>
            </a:r>
          </a:p>
          <a:p>
            <a:pPr marL="228600" indent="-228600">
              <a:lnSpc>
                <a:spcPts val="32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539C"/>
                </a:solidFill>
              </a:rPr>
              <a:t>Presented </a:t>
            </a:r>
            <a:r>
              <a:rPr lang="en-US" sz="2400" b="1" dirty="0" smtClean="0">
                <a:solidFill>
                  <a:srgbClr val="00539C"/>
                </a:solidFill>
              </a:rPr>
              <a:t>8 talks </a:t>
            </a:r>
            <a:r>
              <a:rPr lang="en-US" sz="2400" dirty="0" smtClean="0">
                <a:solidFill>
                  <a:srgbClr val="00539C"/>
                </a:solidFill>
              </a:rPr>
              <a:t>on SENCER at national venues in the last 2 years</a:t>
            </a:r>
          </a:p>
          <a:p>
            <a:pPr marL="228600" indent="-228600">
              <a:lnSpc>
                <a:spcPts val="32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539C"/>
                </a:solidFill>
              </a:rPr>
              <a:t>Presented </a:t>
            </a:r>
            <a:r>
              <a:rPr lang="en-US" sz="2400" b="1" dirty="0" smtClean="0">
                <a:solidFill>
                  <a:srgbClr val="00539C"/>
                </a:solidFill>
              </a:rPr>
              <a:t>10 poster presentations</a:t>
            </a:r>
            <a:r>
              <a:rPr lang="en-US" sz="2400" dirty="0" smtClean="0">
                <a:solidFill>
                  <a:srgbClr val="00539C"/>
                </a:solidFill>
              </a:rPr>
              <a:t> on SENCER at national venues in the past 2 years</a:t>
            </a:r>
          </a:p>
          <a:p>
            <a:pPr marL="228600" indent="-228600">
              <a:lnSpc>
                <a:spcPts val="32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539C"/>
                </a:solidFill>
              </a:rPr>
              <a:t>Hosted a </a:t>
            </a:r>
            <a:r>
              <a:rPr lang="en-US" sz="2400" b="1" dirty="0" smtClean="0">
                <a:solidFill>
                  <a:srgbClr val="00539C"/>
                </a:solidFill>
              </a:rPr>
              <a:t>regional SENCER conference </a:t>
            </a:r>
            <a:r>
              <a:rPr lang="en-US" sz="2400" dirty="0" smtClean="0">
                <a:solidFill>
                  <a:srgbClr val="00539C"/>
                </a:solidFill>
              </a:rPr>
              <a:t>at ISU</a:t>
            </a:r>
          </a:p>
          <a:p>
            <a:pPr marL="228600" indent="-228600">
              <a:lnSpc>
                <a:spcPts val="320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539C"/>
                </a:solidFill>
              </a:rPr>
              <a:t>Submitted two papers </a:t>
            </a:r>
            <a:r>
              <a:rPr lang="en-US" sz="2400" dirty="0" smtClean="0">
                <a:solidFill>
                  <a:srgbClr val="00539C"/>
                </a:solidFill>
              </a:rPr>
              <a:t>for publication assessing our SENCER program</a:t>
            </a:r>
          </a:p>
          <a:p>
            <a:pPr marL="228600" indent="-228600">
              <a:lnSpc>
                <a:spcPts val="320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539C"/>
                </a:solidFill>
              </a:rPr>
              <a:t>Sent 22 students to national conferences </a:t>
            </a:r>
            <a:r>
              <a:rPr lang="en-US" sz="2400" dirty="0" smtClean="0">
                <a:solidFill>
                  <a:srgbClr val="00539C"/>
                </a:solidFill>
              </a:rPr>
              <a:t>through SENCER</a:t>
            </a:r>
          </a:p>
          <a:p>
            <a:pPr marL="228600" indent="-228600">
              <a:lnSpc>
                <a:spcPts val="320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539C"/>
                </a:solidFill>
              </a:rPr>
              <a:t>50 Faculty </a:t>
            </a:r>
            <a:r>
              <a:rPr lang="en-US" sz="2400" dirty="0" smtClean="0">
                <a:solidFill>
                  <a:srgbClr val="00539C"/>
                </a:solidFill>
              </a:rPr>
              <a:t>participated in workshops</a:t>
            </a:r>
          </a:p>
          <a:p>
            <a:pPr marL="228600" indent="-228600">
              <a:lnSpc>
                <a:spcPts val="320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539C"/>
                </a:solidFill>
              </a:rPr>
              <a:t>30 SENCER-like classes </a:t>
            </a:r>
            <a:r>
              <a:rPr lang="en-US" sz="2400" dirty="0" smtClean="0">
                <a:solidFill>
                  <a:srgbClr val="00539C"/>
                </a:solidFill>
              </a:rPr>
              <a:t>at ISU</a:t>
            </a:r>
          </a:p>
          <a:p>
            <a:pPr marL="228600" indent="-228600">
              <a:lnSpc>
                <a:spcPts val="32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539C"/>
                </a:solidFill>
              </a:rPr>
              <a:t>Received the national </a:t>
            </a:r>
            <a:r>
              <a:rPr lang="en-US" sz="2400" b="1" dirty="0" smtClean="0">
                <a:solidFill>
                  <a:srgbClr val="00539C"/>
                </a:solidFill>
              </a:rPr>
              <a:t>William E. Bennett Award for Extraordinary Contributions to Citizen Science</a:t>
            </a:r>
            <a:r>
              <a:rPr lang="en-US" sz="2400" dirty="0" smtClean="0">
                <a:solidFill>
                  <a:srgbClr val="00539C"/>
                </a:solidFill>
              </a:rPr>
              <a:t>.</a:t>
            </a:r>
            <a:endParaRPr lang="en-US" sz="2400" dirty="0" smtClean="0">
              <a:solidFill>
                <a:srgbClr val="00539C"/>
              </a:solidFill>
            </a:endParaRPr>
          </a:p>
          <a:p>
            <a:pPr marL="228600" indent="-228600">
              <a:lnSpc>
                <a:spcPts val="3200"/>
              </a:lnSpc>
              <a:buFont typeface="Arial" pitchFamily="34" charset="0"/>
              <a:buChar char="•"/>
            </a:pP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10800000">
            <a:off x="0" y="6781799"/>
            <a:ext cx="9144000" cy="0"/>
          </a:xfrm>
          <a:prstGeom prst="line">
            <a:avLst/>
          </a:prstGeom>
          <a:ln w="177800">
            <a:solidFill>
              <a:srgbClr val="A2D6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"/>
            <a:ext cx="9144000" cy="907197"/>
          </a:xfrm>
          <a:prstGeom prst="rect">
            <a:avLst/>
          </a:prstGeom>
          <a:solidFill>
            <a:srgbClr val="0F5BCB">
              <a:alpha val="96000"/>
            </a:srgbClr>
          </a:solidFill>
          <a:ln w="38100">
            <a:noFill/>
          </a:ln>
        </p:spPr>
        <p:txBody>
          <a:bodyPr wrap="square" lIns="0" tIns="91440" rIns="0" bIns="182880" rtlCol="0" anchor="ctr" anchorCtr="1">
            <a:noAutofit/>
          </a:bodyPr>
          <a:lstStyle/>
          <a:p>
            <a:endParaRPr lang="en-US" sz="4800" i="1" spc="-9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76201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Berlin Sans FB Demi" pitchFamily="34" charset="0"/>
              </a:rPr>
              <a:t>The Pathway to Success</a:t>
            </a:r>
            <a:endParaRPr lang="en-US" sz="36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143000"/>
            <a:ext cx="5029200" cy="508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Summary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1828800"/>
            <a:ext cx="8305800" cy="3375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32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539C"/>
                </a:solidFill>
                <a:latin typeface="+mj-lt"/>
              </a:rPr>
              <a:t>SENCER Teaching Model at ISU for two years</a:t>
            </a:r>
          </a:p>
          <a:p>
            <a:pPr marL="457200" indent="-457200">
              <a:lnSpc>
                <a:spcPts val="32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539C"/>
                </a:solidFill>
                <a:latin typeface="+mj-lt"/>
              </a:rPr>
              <a:t>National Recognition for the </a:t>
            </a:r>
            <a:r>
              <a:rPr lang="en-US" sz="2400" b="1" dirty="0" smtClean="0">
                <a:solidFill>
                  <a:srgbClr val="00539C"/>
                </a:solidFill>
                <a:latin typeface="+mj-lt"/>
              </a:rPr>
              <a:t>SENCER Student Leadership Team</a:t>
            </a:r>
          </a:p>
          <a:p>
            <a:pPr marL="457200" indent="-457200">
              <a:lnSpc>
                <a:spcPts val="32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539C"/>
                </a:solidFill>
                <a:latin typeface="+mj-lt"/>
              </a:rPr>
              <a:t>Many faculty incorporating these concepts in classes</a:t>
            </a:r>
          </a:p>
          <a:p>
            <a:pPr marL="457200" indent="-457200">
              <a:lnSpc>
                <a:spcPts val="32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539C"/>
                </a:solidFill>
                <a:latin typeface="+mj-lt"/>
              </a:rPr>
              <a:t>Working to involve more </a:t>
            </a:r>
            <a:r>
              <a:rPr lang="en-US" sz="2400" b="1" dirty="0" smtClean="0">
                <a:solidFill>
                  <a:srgbClr val="00539C"/>
                </a:solidFill>
                <a:latin typeface="+mj-lt"/>
              </a:rPr>
              <a:t>Foundational Studies </a:t>
            </a:r>
            <a:r>
              <a:rPr lang="en-US" sz="2400" dirty="0" smtClean="0">
                <a:solidFill>
                  <a:srgbClr val="00539C"/>
                </a:solidFill>
                <a:latin typeface="+mj-lt"/>
              </a:rPr>
              <a:t>classes</a:t>
            </a:r>
          </a:p>
          <a:p>
            <a:pPr marL="457200" indent="-457200">
              <a:lnSpc>
                <a:spcPts val="32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539C"/>
                </a:solidFill>
                <a:latin typeface="+mj-lt"/>
              </a:rPr>
              <a:t>Expanding into </a:t>
            </a:r>
            <a:r>
              <a:rPr lang="en-US" sz="2400" b="1" dirty="0">
                <a:solidFill>
                  <a:srgbClr val="00539C"/>
                </a:solidFill>
              </a:rPr>
              <a:t>Department of Applied Health Sciences</a:t>
            </a:r>
            <a:r>
              <a:rPr lang="en-US" sz="2400" dirty="0">
                <a:solidFill>
                  <a:srgbClr val="00539C"/>
                </a:solidFill>
              </a:rPr>
              <a:t> </a:t>
            </a:r>
            <a:r>
              <a:rPr lang="en-US" sz="2400" dirty="0" smtClean="0">
                <a:solidFill>
                  <a:srgbClr val="00539C"/>
                </a:solidFill>
              </a:rPr>
              <a:t/>
            </a:r>
            <a:br>
              <a:rPr lang="en-US" sz="2400" dirty="0" smtClean="0">
                <a:solidFill>
                  <a:srgbClr val="00539C"/>
                </a:solidFill>
              </a:rPr>
            </a:br>
            <a:r>
              <a:rPr lang="en-US" sz="2400" dirty="0" smtClean="0">
                <a:solidFill>
                  <a:srgbClr val="00539C"/>
                </a:solidFill>
              </a:rPr>
              <a:t>(Dr. Kruger) </a:t>
            </a:r>
            <a:r>
              <a:rPr lang="en-US" sz="2400" dirty="0" smtClean="0">
                <a:solidFill>
                  <a:srgbClr val="00539C"/>
                </a:solidFill>
                <a:latin typeface="+mj-lt"/>
              </a:rPr>
              <a:t>and </a:t>
            </a:r>
            <a:r>
              <a:rPr lang="en-US" sz="2400" b="1" dirty="0" smtClean="0">
                <a:solidFill>
                  <a:srgbClr val="00539C"/>
                </a:solidFill>
                <a:latin typeface="+mj-lt"/>
              </a:rPr>
              <a:t>Sport Management </a:t>
            </a:r>
            <a:r>
              <a:rPr lang="en-US" sz="2400" dirty="0" smtClean="0">
                <a:solidFill>
                  <a:srgbClr val="00539C"/>
                </a:solidFill>
                <a:latin typeface="+mj-lt"/>
              </a:rPr>
              <a:t>(Dr. </a:t>
            </a:r>
            <a:r>
              <a:rPr lang="en-US" sz="2400" dirty="0" err="1" smtClean="0">
                <a:solidFill>
                  <a:srgbClr val="00539C"/>
                </a:solidFill>
                <a:latin typeface="+mj-lt"/>
              </a:rPr>
              <a:t>Strigas</a:t>
            </a:r>
            <a:r>
              <a:rPr lang="en-US" sz="2400" dirty="0" smtClean="0">
                <a:solidFill>
                  <a:srgbClr val="00539C"/>
                </a:solidFill>
                <a:latin typeface="+mj-lt"/>
              </a:rPr>
              <a:t>) through interested faculty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13486</TotalTime>
  <Words>259</Words>
  <Application>Microsoft Office PowerPoint</Application>
  <PresentationFormat>On-screen Show (4:3)</PresentationFormat>
  <Paragraphs>42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14_Office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Indiana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2011 Goal 2 Stakeholders Conference Presentation</dc:title>
  <dc:creator>user</dc:creator>
  <cp:keywords>Conference 2011, experiential learning</cp:keywords>
  <cp:lastModifiedBy>Windows User</cp:lastModifiedBy>
  <cp:revision>427</cp:revision>
  <dcterms:created xsi:type="dcterms:W3CDTF">2008-09-03T09:34:29Z</dcterms:created>
  <dcterms:modified xsi:type="dcterms:W3CDTF">2011-11-14T16:16:44Z</dcterms:modified>
</cp:coreProperties>
</file>