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68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A5FF3-B8DD-474C-B89E-67A069EB72D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AC6B5-D01C-450A-9917-8A0929B7D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3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Good</a:t>
            </a:r>
            <a:r>
              <a:rPr lang="en-US" baseline="0" dirty="0" smtClean="0"/>
              <a:t> morning – thanks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Getting close to lunch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New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Gathering and Using</a:t>
            </a: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9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9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3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1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3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2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8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8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8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6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9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E8C2-898B-724E-95CC-EE818EFEC72D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9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1" descr="campus1.jpg"/>
          <p:cNvPicPr>
            <a:picLocks noChangeAspect="1"/>
          </p:cNvPicPr>
          <p:nvPr/>
        </p:nvPicPr>
        <p:blipFill>
          <a:blip r:embed="rId3" cstate="print"/>
          <a:srcRect t="9454"/>
          <a:stretch>
            <a:fillRect/>
          </a:stretch>
        </p:blipFill>
        <p:spPr bwMode="auto">
          <a:xfrm>
            <a:off x="4572000" y="1"/>
            <a:ext cx="4572000" cy="2919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b="1788"/>
          <a:stretch>
            <a:fillRect/>
          </a:stretch>
        </p:blipFill>
        <p:spPr bwMode="auto">
          <a:xfrm>
            <a:off x="0" y="0"/>
            <a:ext cx="449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Connector 10"/>
          <p:cNvCxnSpPr/>
          <p:nvPr/>
        </p:nvCxnSpPr>
        <p:spPr>
          <a:xfrm rot="5400000">
            <a:off x="1066800" y="3429000"/>
            <a:ext cx="6858000" cy="0"/>
          </a:xfrm>
          <a:prstGeom prst="line">
            <a:avLst/>
          </a:prstGeom>
          <a:ln w="177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90800" y="2895601"/>
            <a:ext cx="65532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solidFill>
              <a:schemeClr val="tx2"/>
            </a:solidFill>
          </a:ln>
        </p:spPr>
        <p:txBody>
          <a:bodyPr wrap="square" lIns="0" tIns="91440" rIns="0" bIns="182880" rtlCol="0" anchor="ctr" anchorCtr="1">
            <a:noAutofit/>
          </a:bodyPr>
          <a:lstStyle/>
          <a:p>
            <a:pPr algn="ctr"/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The </a:t>
            </a:r>
            <a:r>
              <a:rPr lang="en-US" sz="4800" i="1" spc="-25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Pa</a:t>
            </a:r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thway to </a:t>
            </a:r>
            <a:r>
              <a:rPr lang="en-US" sz="4800" i="1" spc="-40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Su</a:t>
            </a:r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ccess</a:t>
            </a:r>
            <a:endParaRPr lang="en-US" sz="4800" i="1" spc="-90" dirty="0">
              <a:solidFill>
                <a:prstClr val="white"/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8200" y="4572000"/>
            <a:ext cx="4495800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2400" b="1" dirty="0" smtClean="0">
                <a:solidFill>
                  <a:srgbClr val="00539C"/>
                </a:solidFill>
                <a:latin typeface="+mj-lt"/>
              </a:rPr>
              <a:t>SENCER Program</a:t>
            </a:r>
          </a:p>
          <a:p>
            <a:pPr algn="ctr">
              <a:lnSpc>
                <a:spcPts val="3200"/>
              </a:lnSpc>
            </a:pP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648200" y="3962400"/>
            <a:ext cx="4495800" cy="508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Goal 2 – Initiative 2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6100" y="6250723"/>
            <a:ext cx="1905000" cy="44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1156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Baseline Recommendation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Has this initiative been sufficiently integrated into your operations</a:t>
            </a:r>
            <a:r>
              <a:rPr lang="en-US" dirty="0" smtClean="0">
                <a:solidFill>
                  <a:schemeClr val="bg1"/>
                </a:solidFill>
              </a:rPr>
              <a:t>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Waxing growth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CCE is a supportive environment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91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Opportunities for Collaborations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Center for Community Engagement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Faculty </a:t>
            </a:r>
            <a:r>
              <a:rPr lang="en-US" dirty="0">
                <a:solidFill>
                  <a:schemeClr val="bg1"/>
                </a:solidFill>
              </a:rPr>
              <a:t>Center for Teaching </a:t>
            </a:r>
            <a:r>
              <a:rPr lang="en-US" dirty="0" smtClean="0">
                <a:solidFill>
                  <a:schemeClr val="bg1"/>
                </a:solidFill>
              </a:rPr>
              <a:t>Excellence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09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Questions?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SENCER Program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Cat Paterson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Cat.paterson@indstate.edu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90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48145"/>
            <a:ext cx="8229600" cy="104799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Accomplishments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Since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2013-14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Report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064327"/>
            <a:ext cx="8229600" cy="3713018"/>
          </a:xfrm>
        </p:spPr>
        <p:txBody>
          <a:bodyPr>
            <a:normAutofit/>
          </a:bodyPr>
          <a:lstStyle/>
          <a:p>
            <a:pPr marL="457200" lvl="1" indent="-457200"/>
            <a:r>
              <a:rPr lang="en-US" dirty="0">
                <a:solidFill>
                  <a:schemeClr val="bg1"/>
                </a:solidFill>
              </a:rPr>
              <a:t>Increase faculty awareness </a:t>
            </a:r>
            <a:endParaRPr lang="en-US" dirty="0" smtClean="0">
              <a:solidFill>
                <a:schemeClr val="bg1"/>
              </a:solidFill>
            </a:endParaRPr>
          </a:p>
          <a:p>
            <a:pPr marL="742950" lvl="2" indent="-342900"/>
            <a:r>
              <a:rPr lang="en-US" dirty="0" smtClean="0">
                <a:solidFill>
                  <a:schemeClr val="bg1"/>
                </a:solidFill>
              </a:rPr>
              <a:t>Faculty Development Series</a:t>
            </a:r>
          </a:p>
          <a:p>
            <a:pPr marL="742950" lvl="2" indent="-342900"/>
            <a:r>
              <a:rPr lang="en-US" dirty="0" smtClean="0">
                <a:solidFill>
                  <a:schemeClr val="bg1"/>
                </a:solidFill>
              </a:rPr>
              <a:t>College of Arts and Sciences</a:t>
            </a:r>
          </a:p>
          <a:p>
            <a:pPr marL="1200150" lvl="3" indent="-342900"/>
            <a:r>
              <a:rPr lang="en-US" dirty="0" smtClean="0">
                <a:solidFill>
                  <a:schemeClr val="bg1"/>
                </a:solidFill>
              </a:rPr>
              <a:t>Mathematics 102</a:t>
            </a:r>
          </a:p>
          <a:p>
            <a:pPr marL="742950" lvl="2" indent="-342900"/>
            <a:r>
              <a:rPr lang="en-US" dirty="0" smtClean="0">
                <a:solidFill>
                  <a:schemeClr val="bg1"/>
                </a:solidFill>
              </a:rPr>
              <a:t>Team Stipend</a:t>
            </a:r>
          </a:p>
          <a:p>
            <a:pPr marL="342900" lvl="1" indent="-342900"/>
            <a:r>
              <a:rPr lang="en-US" dirty="0" smtClean="0">
                <a:solidFill>
                  <a:schemeClr val="bg1"/>
                </a:solidFill>
              </a:rPr>
              <a:t>Increase </a:t>
            </a:r>
            <a:r>
              <a:rPr lang="en-US" dirty="0">
                <a:solidFill>
                  <a:schemeClr val="bg1"/>
                </a:solidFill>
              </a:rPr>
              <a:t>the number of SENCER courses </a:t>
            </a:r>
            <a:r>
              <a:rPr lang="en-US" dirty="0" smtClean="0">
                <a:solidFill>
                  <a:schemeClr val="bg1"/>
                </a:solidFill>
              </a:rPr>
              <a:t>offered</a:t>
            </a:r>
          </a:p>
          <a:p>
            <a:pPr marL="742950" lvl="2" indent="-342900"/>
            <a:r>
              <a:rPr lang="en-US" dirty="0" smtClean="0">
                <a:solidFill>
                  <a:schemeClr val="bg1"/>
                </a:solidFill>
              </a:rPr>
              <a:t>9 additional course</a:t>
            </a:r>
          </a:p>
          <a:p>
            <a:pPr marL="342900" lvl="1" indent="-342900"/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07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Benchmark Table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9530226"/>
              </p:ext>
            </p:extLst>
          </p:nvPr>
        </p:nvGraphicFramePr>
        <p:xfrm>
          <a:off x="928255" y="1796142"/>
          <a:ext cx="7370618" cy="3856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44586"/>
                <a:gridCol w="1226032"/>
              </a:tblGrid>
              <a:tr h="3762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Initiative Benchmark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Fall 2014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59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Research and publish on the learning gains of our students that have taken SENCER classes (publications and presentations)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59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Increase the number of original research projects through our SENCER courses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59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Increase the number of research opportunities through our SENCER courses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62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Offer more SENCER-like courses at ISU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39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59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Increase retention of students taking SENCER courses over students not taking SENCER courses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605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Budget Summary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Total funding allocation for </a:t>
            </a:r>
            <a:r>
              <a:rPr lang="en-US" dirty="0" smtClean="0">
                <a:solidFill>
                  <a:schemeClr val="bg1"/>
                </a:solidFill>
              </a:rPr>
              <a:t>2014-15 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													$77,360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Expenses as of report date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Expenditures									$  6,000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Encumbered </a:t>
            </a:r>
            <a:r>
              <a:rPr lang="en-US" dirty="0" smtClean="0">
                <a:solidFill>
                  <a:schemeClr val="bg1"/>
                </a:solidFill>
              </a:rPr>
              <a:t>costs							$35,500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Anticipated remainder June 30, 2015</a:t>
            </a:r>
          </a:p>
          <a:p>
            <a:pPr marL="457200" lvl="1" indent="0">
              <a:buNone/>
            </a:pPr>
            <a:r>
              <a:rPr lang="en-US" dirty="0" smtClean="0"/>
              <a:t>													</a:t>
            </a:r>
            <a:r>
              <a:rPr lang="en-US" dirty="0" smtClean="0">
                <a:solidFill>
                  <a:schemeClr val="bg1"/>
                </a:solidFill>
              </a:rPr>
              <a:t>$35,860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26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50074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Accomplishments Since Plan Inception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481943"/>
            <a:ext cx="8229600" cy="334191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Student Leadership Team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Student Learning Outcomes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Faculty Growth and Professional Success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Enhancing ISU’s Reputation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44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Looking Ahead - Recommendations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>
            <a:normAutofit fontScale="92500"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Maintain and expand the SENCER course opportunities for ISU </a:t>
            </a:r>
            <a:r>
              <a:rPr lang="en-US" sz="3200" dirty="0" smtClean="0">
                <a:solidFill>
                  <a:schemeClr val="bg1"/>
                </a:solidFill>
              </a:rPr>
              <a:t>students</a:t>
            </a:r>
          </a:p>
          <a:p>
            <a:pPr marL="742950" lvl="2" indent="-342900"/>
            <a:r>
              <a:rPr lang="en-US" sz="2800" dirty="0" smtClean="0">
                <a:solidFill>
                  <a:schemeClr val="bg1"/>
                </a:solidFill>
              </a:rPr>
              <a:t>Department of Mathematics and Computer Science</a:t>
            </a:r>
          </a:p>
          <a:p>
            <a:pPr marL="742950" lvl="2" indent="-342900"/>
            <a:r>
              <a:rPr lang="en-US" sz="2800" dirty="0" smtClean="0">
                <a:solidFill>
                  <a:schemeClr val="bg1"/>
                </a:solidFill>
              </a:rPr>
              <a:t>Colleges of Arts and Sciences and Technology</a:t>
            </a:r>
          </a:p>
          <a:p>
            <a:pPr marL="742950" lvl="2" indent="-342900"/>
            <a:r>
              <a:rPr lang="en-US" sz="2800" dirty="0" smtClean="0">
                <a:solidFill>
                  <a:schemeClr val="bg1"/>
                </a:solidFill>
              </a:rPr>
              <a:t>SENCER shedding? </a:t>
            </a:r>
          </a:p>
          <a:p>
            <a:pPr marL="742950" lvl="2" indent="-342900"/>
            <a:r>
              <a:rPr lang="en-US" sz="2800" dirty="0" smtClean="0">
                <a:solidFill>
                  <a:schemeClr val="bg1"/>
                </a:solidFill>
              </a:rPr>
              <a:t>Develop  effective course ID practices</a:t>
            </a:r>
          </a:p>
          <a:p>
            <a:pPr marL="742950" lvl="2" indent="-342900"/>
            <a:r>
              <a:rPr lang="en-US" sz="2800" dirty="0" smtClean="0">
                <a:solidFill>
                  <a:schemeClr val="bg1"/>
                </a:solidFill>
              </a:rPr>
              <a:t>JCEHE Special Edition</a:t>
            </a:r>
          </a:p>
          <a:p>
            <a:pPr marL="742950" lvl="2" indent="-342900"/>
            <a:r>
              <a:rPr lang="en-US" sz="2800" dirty="0" smtClean="0">
                <a:solidFill>
                  <a:schemeClr val="bg1"/>
                </a:solidFill>
              </a:rPr>
              <a:t>Relationship with FCTE</a:t>
            </a:r>
          </a:p>
          <a:p>
            <a:pPr marL="742950" lvl="2" indent="-342900"/>
            <a:endParaRPr lang="en-US" sz="2800" dirty="0" smtClean="0">
              <a:solidFill>
                <a:schemeClr val="bg1"/>
              </a:solidFill>
            </a:endParaRPr>
          </a:p>
          <a:p>
            <a:pPr marL="342900" lvl="1" indent="-342900"/>
            <a:endParaRPr lang="en-US" sz="32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79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Foreseeable Roadblocks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Uncertain leadership in the 2015-2016 AY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72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New points of emphasis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Development of SENCER courses within the Mathematics courses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Dr. Brown suggested starting with Math 102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Course reaches </a:t>
            </a:r>
            <a:r>
              <a:rPr lang="en-US" dirty="0">
                <a:solidFill>
                  <a:schemeClr val="bg1"/>
                </a:solidFill>
              </a:rPr>
              <a:t>students who do not normally have more advanced mathematics required by major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Faculty are investigating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Follow up meeting  planned for April 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29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Missed opportunities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</a:rPr>
              <a:t>The </a:t>
            </a:r>
            <a:r>
              <a:rPr lang="en-US" dirty="0" smtClean="0">
                <a:solidFill>
                  <a:schemeClr val="bg1"/>
                </a:solidFill>
              </a:rPr>
              <a:t>SENCER program </a:t>
            </a:r>
            <a:r>
              <a:rPr lang="en-US" dirty="0">
                <a:solidFill>
                  <a:schemeClr val="bg1"/>
                </a:solidFill>
              </a:rPr>
              <a:t>has grown to include the science and health disciplines on campus. Growth in the other areas of STEM </a:t>
            </a:r>
            <a:r>
              <a:rPr lang="en-US" dirty="0" smtClean="0">
                <a:solidFill>
                  <a:schemeClr val="bg1"/>
                </a:solidFill>
              </a:rPr>
              <a:t>fields is important</a:t>
            </a:r>
          </a:p>
          <a:p>
            <a:pPr marL="742950" lvl="2" indent="-342900"/>
            <a:r>
              <a:rPr lang="en-US" dirty="0" smtClean="0">
                <a:solidFill>
                  <a:schemeClr val="bg1"/>
                </a:solidFill>
              </a:rPr>
              <a:t>Mathematics</a:t>
            </a:r>
          </a:p>
          <a:p>
            <a:pPr marL="742950" lvl="2" indent="-342900"/>
            <a:r>
              <a:rPr lang="en-US" dirty="0" smtClean="0">
                <a:solidFill>
                  <a:schemeClr val="bg1"/>
                </a:solidFill>
              </a:rPr>
              <a:t>Technology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72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1761</TotalTime>
  <Words>303</Words>
  <Application>Microsoft Office PowerPoint</Application>
  <PresentationFormat>On-screen Show (4:3)</PresentationFormat>
  <Paragraphs>78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Accomplishments Since  2013-14 Report</vt:lpstr>
      <vt:lpstr>Benchmark Table</vt:lpstr>
      <vt:lpstr>Budget Summary</vt:lpstr>
      <vt:lpstr>Accomplishments Since Plan Inception</vt:lpstr>
      <vt:lpstr>Looking Ahead - Recommendations</vt:lpstr>
      <vt:lpstr>Foreseeable Roadblocks</vt:lpstr>
      <vt:lpstr>New points of emphasis</vt:lpstr>
      <vt:lpstr>Missed opportunities</vt:lpstr>
      <vt:lpstr>Baseline Recommendation </vt:lpstr>
      <vt:lpstr>Opportunities for Collaborations</vt:lpstr>
      <vt:lpstr>Questions?</vt:lpstr>
    </vt:vector>
  </TitlesOfParts>
  <Company>Indiana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 Wilson</dc:creator>
  <cp:lastModifiedBy>Windows User</cp:lastModifiedBy>
  <cp:revision>24</cp:revision>
  <dcterms:created xsi:type="dcterms:W3CDTF">2014-01-14T15:45:19Z</dcterms:created>
  <dcterms:modified xsi:type="dcterms:W3CDTF">2015-02-20T14:37:45Z</dcterms:modified>
</cp:coreProperties>
</file>