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8"/>
  </p:notesMasterIdLst>
  <p:handoutMasterIdLst>
    <p:handoutMasterId r:id="rId9"/>
  </p:handoutMasterIdLst>
  <p:sldIdLst>
    <p:sldId id="458" r:id="rId2"/>
    <p:sldId id="460" r:id="rId3"/>
    <p:sldId id="409" r:id="rId4"/>
    <p:sldId id="461" r:id="rId5"/>
    <p:sldId id="462" r:id="rId6"/>
    <p:sldId id="463" r:id="rId7"/>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0F5BCB"/>
    <a:srgbClr val="3366FF"/>
    <a:srgbClr val="00539C"/>
    <a:srgbClr val="1065E2"/>
    <a:srgbClr val="DFAA27"/>
    <a:srgbClr val="A2D668"/>
    <a:srgbClr val="0000CC"/>
    <a:srgbClr val="223A58"/>
    <a:srgbClr val="271A88"/>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6" autoAdjust="0"/>
    <p:restoredTop sz="70102" autoAdjust="0"/>
  </p:normalViewPr>
  <p:slideViewPr>
    <p:cSldViewPr>
      <p:cViewPr varScale="1">
        <p:scale>
          <a:sx n="54" d="100"/>
          <a:sy n="54" d="100"/>
        </p:scale>
        <p:origin x="-1080" y="-90"/>
      </p:cViewPr>
      <p:guideLst>
        <p:guide orient="horz" pos="2160"/>
        <p:guide pos="2880"/>
      </p:guideLst>
    </p:cSldViewPr>
  </p:slideViewPr>
  <p:notesTextViewPr>
    <p:cViewPr>
      <p:scale>
        <a:sx n="100" d="100"/>
        <a:sy n="100" d="100"/>
      </p:scale>
      <p:origin x="0" y="0"/>
    </p:cViewPr>
  </p:notesTextViewPr>
  <p:sorterViewPr>
    <p:cViewPr>
      <p:scale>
        <a:sx n="70" d="100"/>
        <a:sy n="70" d="100"/>
      </p:scale>
      <p:origin x="0" y="264"/>
    </p:cViewPr>
  </p:sorterViewPr>
  <p:notesViewPr>
    <p:cSldViewPr>
      <p:cViewPr varScale="1">
        <p:scale>
          <a:sx n="67" d="100"/>
          <a:sy n="67" d="100"/>
        </p:scale>
        <p:origin x="-2202" y="-108"/>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884613" y="1"/>
            <a:ext cx="2971800" cy="464820"/>
          </a:xfrm>
          <a:prstGeom prst="rect">
            <a:avLst/>
          </a:prstGeom>
        </p:spPr>
        <p:txBody>
          <a:bodyPr vert="horz" lIns="91433" tIns="45717" rIns="91433" bIns="45717" rtlCol="0"/>
          <a:lstStyle>
            <a:lvl1pPr algn="r">
              <a:defRPr sz="1200"/>
            </a:lvl1pPr>
          </a:lstStyle>
          <a:p>
            <a:fld id="{BF42AE4F-E4DC-418F-9109-67191A9FA07D}" type="datetimeFigureOut">
              <a:rPr lang="en-US" smtClean="0"/>
              <a:pPr/>
              <a:t>10/25/2011</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33" tIns="45717" rIns="91433" bIns="45717" rtlCol="0" anchor="b"/>
          <a:lstStyle>
            <a:lvl1pPr algn="r">
              <a:defRPr sz="1200"/>
            </a:lvl1pPr>
          </a:lstStyle>
          <a:p>
            <a:fld id="{D147F2EC-B7C8-4DC2-96AB-D70DCB41E86C}" type="slidenum">
              <a:rPr lang="en-US" smtClean="0"/>
              <a:pPr/>
              <a:t>‹#›</a:t>
            </a:fld>
            <a:endParaRPr lang="en-US" dirty="0"/>
          </a:p>
        </p:txBody>
      </p:sp>
    </p:spTree>
    <p:extLst>
      <p:ext uri="{BB962C8B-B14F-4D97-AF65-F5344CB8AC3E}">
        <p14:creationId xmlns="" xmlns:p14="http://schemas.microsoft.com/office/powerpoint/2010/main" val="82249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884613" y="1"/>
            <a:ext cx="2971800" cy="464820"/>
          </a:xfrm>
          <a:prstGeom prst="rect">
            <a:avLst/>
          </a:prstGeom>
        </p:spPr>
        <p:txBody>
          <a:bodyPr vert="horz" lIns="91433" tIns="45717" rIns="91433" bIns="45717" rtlCol="0"/>
          <a:lstStyle>
            <a:lvl1pPr algn="r">
              <a:defRPr sz="1200"/>
            </a:lvl1pPr>
          </a:lstStyle>
          <a:p>
            <a:fld id="{FCAC45DE-260D-40A4-B6BB-97393EAF39BD}" type="datetimeFigureOut">
              <a:rPr lang="en-US" smtClean="0"/>
              <a:pPr/>
              <a:t>10/25/2011</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33" tIns="45717" rIns="91433" bIns="4571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33" tIns="45717" rIns="91433" bIns="45717" rtlCol="0" anchor="b"/>
          <a:lstStyle>
            <a:lvl1pPr algn="r">
              <a:defRPr sz="1200"/>
            </a:lvl1pPr>
          </a:lstStyle>
          <a:p>
            <a:fld id="{77F8F1CE-3D5D-40F4-A740-2573B21D4F13}" type="slidenum">
              <a:rPr lang="en-US" smtClean="0"/>
              <a:pPr/>
              <a:t>‹#›</a:t>
            </a:fld>
            <a:endParaRPr lang="en-US" dirty="0"/>
          </a:p>
        </p:txBody>
      </p:sp>
    </p:spTree>
    <p:extLst>
      <p:ext uri="{BB962C8B-B14F-4D97-AF65-F5344CB8AC3E}">
        <p14:creationId xmlns="" xmlns:p14="http://schemas.microsoft.com/office/powerpoint/2010/main" val="3019349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1</a:t>
            </a:fld>
            <a:endParaRPr lang="en-US" dirty="0">
              <a:solidFill>
                <a:prstClr val="black"/>
              </a:solidFill>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2</a:t>
            </a:fld>
            <a:endParaRPr lang="en-US" dirty="0">
              <a:solidFill>
                <a:prstClr val="black"/>
              </a:solidFill>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3</a:t>
            </a:fld>
            <a:endParaRPr lang="en-US" dirty="0">
              <a:solidFill>
                <a:prstClr val="black"/>
              </a:solidFill>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4</a:t>
            </a:fld>
            <a:endParaRPr lang="en-US" dirty="0">
              <a:solidFill>
                <a:prstClr val="black"/>
              </a:solidFill>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5</a:t>
            </a:fld>
            <a:endParaRPr lang="en-US" dirty="0">
              <a:solidFill>
                <a:prstClr val="black"/>
              </a:solidFill>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xfrm>
            <a:off x="1104900" y="696913"/>
            <a:ext cx="4648200" cy="3486150"/>
          </a:xfrm>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AB6FB5-8419-4155-BD03-6FD3B841F4C3}" type="slidenum">
              <a:rPr lang="en-US">
                <a:solidFill>
                  <a:prstClr val="black"/>
                </a:solidFill>
                <a:cs typeface="Arial" charset="0"/>
              </a:rPr>
              <a:pPr fontAlgn="base">
                <a:spcBef>
                  <a:spcPct val="0"/>
                </a:spcBef>
                <a:spcAft>
                  <a:spcPct val="0"/>
                </a:spcAft>
              </a:pPr>
              <a:t>6</a:t>
            </a:fld>
            <a:endParaRPr lang="en-US" dirty="0">
              <a:solidFill>
                <a:prstClr val="black"/>
              </a:solidFill>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5E8BC20-E0BC-4269-8E19-E284F867C529}" type="datetimeFigureOut">
              <a:rPr lang="en-US">
                <a:solidFill>
                  <a:prstClr val="black">
                    <a:tint val="75000"/>
                  </a:prstClr>
                </a:solidFill>
              </a:rPr>
              <a:pPr>
                <a:defRPr/>
              </a:pPr>
              <a:t>10/25/2011</a:t>
            </a:fld>
            <a:endParaRPr lang="en-US" dirty="0">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dirty="0">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08D46E33-75D6-443A-8888-B582B4647012}" type="slidenum">
              <a:rPr lang="en-US">
                <a:solidFill>
                  <a:prstClr val="black">
                    <a:tint val="75000"/>
                  </a:prstClr>
                </a:solidFill>
              </a:rPr>
              <a:pPr>
                <a:defRPr/>
              </a:pPr>
              <a:t>‹#›</a:t>
            </a:fld>
            <a:endParaRPr lang="en-US"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1"/>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70DA4F1-D0C4-4DE0-B1B6-CBF518E6D811}" type="datetimeFigureOut">
              <a:rPr lang="en-US">
                <a:solidFill>
                  <a:prstClr val="black">
                    <a:tint val="75000"/>
                  </a:prstClr>
                </a:solidFill>
              </a:rPr>
              <a:pPr>
                <a:defRPr/>
              </a:pPr>
              <a:t>10/25/2011</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25D1F75-B864-48E3-AD03-3FEF8280853B}" type="slidenum">
              <a:rPr lang="en-US">
                <a:solidFill>
                  <a:prstClr val="black">
                    <a:tint val="75000"/>
                  </a:prstClr>
                </a:solidFill>
              </a:rPr>
              <a:pPr>
                <a:def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88"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619023564_72Ydc-A-LB"/><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hyperlink" Target="#259492802_TXgTL-A-LB"/><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1" descr="campus1.jpg"/>
          <p:cNvPicPr>
            <a:picLocks noChangeAspect="1"/>
          </p:cNvPicPr>
          <p:nvPr/>
        </p:nvPicPr>
        <p:blipFill>
          <a:blip r:embed="rId3" cstate="print"/>
          <a:srcRect t="9454"/>
          <a:stretch>
            <a:fillRect/>
          </a:stretch>
        </p:blipFill>
        <p:spPr bwMode="auto">
          <a:xfrm>
            <a:off x="4572000" y="1"/>
            <a:ext cx="4572000" cy="2919341"/>
          </a:xfrm>
          <a:prstGeom prst="rect">
            <a:avLst/>
          </a:prstGeom>
          <a:noFill/>
          <a:ln w="9525">
            <a:noFill/>
            <a:miter lim="800000"/>
            <a:headEnd/>
            <a:tailEnd/>
          </a:ln>
        </p:spPr>
      </p:pic>
      <p:pic>
        <p:nvPicPr>
          <p:cNvPr id="1026" name="Picture 2"/>
          <p:cNvPicPr>
            <a:picLocks noChangeAspect="1" noChangeArrowheads="1"/>
          </p:cNvPicPr>
          <p:nvPr/>
        </p:nvPicPr>
        <p:blipFill>
          <a:blip r:embed="rId4" cstate="print"/>
          <a:srcRect b="1788"/>
          <a:stretch>
            <a:fillRect/>
          </a:stretch>
        </p:blipFill>
        <p:spPr bwMode="auto">
          <a:xfrm>
            <a:off x="0" y="0"/>
            <a:ext cx="4495800" cy="6858000"/>
          </a:xfrm>
          <a:prstGeom prst="rect">
            <a:avLst/>
          </a:prstGeom>
          <a:noFill/>
          <a:ln w="9525">
            <a:noFill/>
            <a:miter lim="800000"/>
            <a:headEnd/>
            <a:tailEnd/>
          </a:ln>
          <a:effectLst/>
        </p:spPr>
      </p:pic>
      <p:cxnSp>
        <p:nvCxnSpPr>
          <p:cNvPr id="11" name="Straight Connector 10"/>
          <p:cNvCxnSpPr/>
          <p:nvPr/>
        </p:nvCxnSpPr>
        <p:spPr>
          <a:xfrm rot="5400000">
            <a:off x="1066800" y="3429000"/>
            <a:ext cx="6858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pic>
        <p:nvPicPr>
          <p:cNvPr id="16" name="Picture 15" descr="ISU_logo.2.jpg"/>
          <p:cNvPicPr>
            <a:picLocks noChangeAspect="1"/>
          </p:cNvPicPr>
          <p:nvPr/>
        </p:nvPicPr>
        <p:blipFill>
          <a:blip r:embed="rId5" cstate="print"/>
          <a:stretch>
            <a:fillRect/>
          </a:stretch>
        </p:blipFill>
        <p:spPr>
          <a:xfrm>
            <a:off x="6858001" y="6019801"/>
            <a:ext cx="1957203" cy="590423"/>
          </a:xfrm>
          <a:prstGeom prst="rect">
            <a:avLst/>
          </a:prstGeom>
        </p:spPr>
      </p:pic>
      <p:sp>
        <p:nvSpPr>
          <p:cNvPr id="9" name="TextBox 8"/>
          <p:cNvSpPr txBox="1"/>
          <p:nvPr/>
        </p:nvSpPr>
        <p:spPr>
          <a:xfrm>
            <a:off x="2590800" y="2895601"/>
            <a:ext cx="6553200" cy="907197"/>
          </a:xfrm>
          <a:prstGeom prst="rect">
            <a:avLst/>
          </a:prstGeom>
          <a:solidFill>
            <a:srgbClr val="0F5BCB">
              <a:alpha val="96000"/>
            </a:srgbClr>
          </a:solidFill>
          <a:ln w="38100">
            <a:solidFill>
              <a:schemeClr val="bg1"/>
            </a:solidFill>
          </a:ln>
        </p:spPr>
        <p:txBody>
          <a:bodyPr wrap="square" lIns="0" tIns="91440" rIns="0" bIns="182880" rtlCol="0" anchor="ctr" anchorCtr="1">
            <a:noAutofit/>
          </a:bodyPr>
          <a:lstStyle/>
          <a:p>
            <a:pPr algn="ctr"/>
            <a:r>
              <a:rPr lang="en-US" sz="6000" i="1" spc="-90" dirty="0" smtClean="0">
                <a:solidFill>
                  <a:prstClr val="white"/>
                </a:solidFill>
                <a:latin typeface="Garamond" pitchFamily="18" charset="0"/>
              </a:rPr>
              <a:t>The </a:t>
            </a:r>
            <a:r>
              <a:rPr lang="en-US" sz="6000" i="1" spc="-250" dirty="0" smtClean="0">
                <a:solidFill>
                  <a:prstClr val="white"/>
                </a:solidFill>
                <a:latin typeface="Garamond" pitchFamily="18" charset="0"/>
              </a:rPr>
              <a:t>Pa</a:t>
            </a:r>
            <a:r>
              <a:rPr lang="en-US" sz="6000" i="1" spc="-90" dirty="0" smtClean="0">
                <a:solidFill>
                  <a:prstClr val="white"/>
                </a:solidFill>
                <a:latin typeface="Garamond" pitchFamily="18" charset="0"/>
              </a:rPr>
              <a:t>thway to </a:t>
            </a:r>
            <a:r>
              <a:rPr lang="en-US" sz="6000" i="1" spc="-400" dirty="0" smtClean="0">
                <a:solidFill>
                  <a:prstClr val="white"/>
                </a:solidFill>
                <a:latin typeface="Garamond" pitchFamily="18" charset="0"/>
              </a:rPr>
              <a:t>Su</a:t>
            </a:r>
            <a:r>
              <a:rPr lang="en-US" sz="6000" i="1" spc="-90" dirty="0" smtClean="0">
                <a:solidFill>
                  <a:prstClr val="white"/>
                </a:solidFill>
                <a:latin typeface="Garamond" pitchFamily="18" charset="0"/>
              </a:rPr>
              <a:t>ccess</a:t>
            </a:r>
            <a:endParaRPr lang="en-US" sz="6000" i="1" spc="-90" dirty="0">
              <a:solidFill>
                <a:prstClr val="white"/>
              </a:solidFill>
              <a:latin typeface="Garamond" pitchFamily="18" charset="0"/>
            </a:endParaRPr>
          </a:p>
        </p:txBody>
      </p:sp>
      <p:sp>
        <p:nvSpPr>
          <p:cNvPr id="10" name="TextBox 9"/>
          <p:cNvSpPr txBox="1"/>
          <p:nvPr/>
        </p:nvSpPr>
        <p:spPr>
          <a:xfrm>
            <a:off x="4648200" y="4572000"/>
            <a:ext cx="4495800" cy="918841"/>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Center for Student Research &amp; Creativity</a:t>
            </a:r>
            <a:endParaRPr lang="en-US" sz="2400" dirty="0"/>
          </a:p>
        </p:txBody>
      </p:sp>
      <p:sp>
        <p:nvSpPr>
          <p:cNvPr id="12" name="TextBox 11"/>
          <p:cNvSpPr txBox="1"/>
          <p:nvPr/>
        </p:nvSpPr>
        <p:spPr>
          <a:xfrm>
            <a:off x="4648200" y="3962400"/>
            <a:ext cx="44958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Goal </a:t>
            </a:r>
            <a:r>
              <a:rPr lang="en-US" sz="3200" b="1" dirty="0" smtClean="0">
                <a:solidFill>
                  <a:srgbClr val="00539C"/>
                </a:solidFill>
                <a:latin typeface="+mj-lt"/>
              </a:rPr>
              <a:t>2 </a:t>
            </a:r>
            <a:r>
              <a:rPr lang="en-US" sz="3200" b="1" dirty="0" smtClean="0">
                <a:solidFill>
                  <a:srgbClr val="00539C"/>
                </a:solidFill>
                <a:latin typeface="+mj-lt"/>
              </a:rPr>
              <a:t>– Initiative </a:t>
            </a:r>
            <a:r>
              <a:rPr lang="en-US" sz="3200" b="1" dirty="0" smtClean="0">
                <a:solidFill>
                  <a:srgbClr val="00539C"/>
                </a:solidFill>
                <a:latin typeface="+mj-lt"/>
              </a:rPr>
              <a:t>1.B</a:t>
            </a:r>
            <a:endParaRPr lang="en-US" sz="2400"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16" name="TextBox 15"/>
          <p:cNvSpPr txBox="1"/>
          <p:nvPr/>
        </p:nvSpPr>
        <p:spPr>
          <a:xfrm>
            <a:off x="3962400" y="1066800"/>
            <a:ext cx="5029200" cy="508473"/>
          </a:xfrm>
          <a:prstGeom prst="rect">
            <a:avLst/>
          </a:prstGeom>
          <a:noFill/>
        </p:spPr>
        <p:txBody>
          <a:bodyPr wrap="square" rtlCol="0">
            <a:spAutoFit/>
          </a:bodyPr>
          <a:lstStyle/>
          <a:p>
            <a:pPr algn="ctr">
              <a:lnSpc>
                <a:spcPts val="3200"/>
              </a:lnSpc>
            </a:pPr>
            <a:r>
              <a:rPr lang="en-US" sz="3200" b="1" dirty="0" smtClean="0">
                <a:solidFill>
                  <a:srgbClr val="00539C"/>
                </a:solidFill>
                <a:latin typeface="+mj-lt"/>
              </a:rPr>
              <a:t>Introduction &amp; Purpose</a:t>
            </a:r>
            <a:endParaRPr lang="en-US" sz="2400" dirty="0"/>
          </a:p>
        </p:txBody>
      </p:sp>
      <p:sp>
        <p:nvSpPr>
          <p:cNvPr id="17" name="TextBox 16"/>
          <p:cNvSpPr txBox="1"/>
          <p:nvPr/>
        </p:nvSpPr>
        <p:spPr>
          <a:xfrm>
            <a:off x="4114800" y="1600200"/>
            <a:ext cx="5029200" cy="5878532"/>
          </a:xfrm>
          <a:prstGeom prst="rect">
            <a:avLst/>
          </a:prstGeom>
          <a:noFill/>
        </p:spPr>
        <p:txBody>
          <a:bodyPr wrap="square" rtlCol="0">
            <a:spAutoFit/>
          </a:bodyPr>
          <a:lstStyle/>
          <a:p>
            <a:r>
              <a:rPr lang="en-US" sz="2400" dirty="0" smtClean="0">
                <a:solidFill>
                  <a:srgbClr val="3366FF"/>
                </a:solidFill>
              </a:rPr>
              <a:t>Research and creativity are widely recognized as a key component of experiential learning.  The mission of Indiana State University's Center for Student Research and Creativity is to institutionalize student research and creativity, focusing primarily on the undergraduate experience.  The Center will serve as a clearinghouse for information, support, coordination, and communication for all student research and creative activities</a:t>
            </a:r>
            <a:r>
              <a:rPr lang="en-US" sz="2400" dirty="0" smtClean="0">
                <a:solidFill>
                  <a:srgbClr val="3366FF"/>
                </a:solidFill>
              </a:rPr>
              <a:t>.</a:t>
            </a:r>
          </a:p>
          <a:p>
            <a:endParaRPr lang="en-US" sz="2400" dirty="0" smtClean="0"/>
          </a:p>
          <a:p>
            <a:r>
              <a:rPr lang="en-US" sz="1600" b="1" i="1" dirty="0" smtClean="0"/>
              <a:t>ISU’s incubator for student research and creativity at ISU</a:t>
            </a:r>
          </a:p>
          <a:p>
            <a:r>
              <a:rPr lang="en-US" sz="1600" dirty="0" smtClean="0"/>
              <a:t>    </a:t>
            </a:r>
            <a:endParaRPr lang="en-US" sz="1600" dirty="0" smtClean="0"/>
          </a:p>
          <a:p>
            <a:r>
              <a:rPr lang="en-US" sz="3200" b="1" dirty="0" smtClean="0"/>
              <a:t> </a:t>
            </a:r>
            <a:endParaRPr lang="en-US" sz="3200" dirty="0" smtClean="0"/>
          </a:p>
        </p:txBody>
      </p:sp>
      <p:pic>
        <p:nvPicPr>
          <p:cNvPr id="11266" name="Picture 2" descr="http://isuphoto.smugmug.com/Other/marketing/student-research-faculty/598607908dsc5315share/619023564_72Ydc-M.jpg">
            <a:hlinkClick r:id="rId3"/>
          </p:cNvPr>
          <p:cNvPicPr>
            <a:picLocks noChangeAspect="1" noChangeArrowheads="1"/>
          </p:cNvPicPr>
          <p:nvPr/>
        </p:nvPicPr>
        <p:blipFill>
          <a:blip r:embed="rId4" cstate="print"/>
          <a:srcRect/>
          <a:stretch>
            <a:fillRect/>
          </a:stretch>
        </p:blipFill>
        <p:spPr bwMode="auto">
          <a:xfrm>
            <a:off x="0" y="914400"/>
            <a:ext cx="3867064" cy="3090904"/>
          </a:xfrm>
          <a:prstGeom prst="rect">
            <a:avLst/>
          </a:prstGeom>
          <a:noFill/>
        </p:spPr>
      </p:pic>
      <p:pic>
        <p:nvPicPr>
          <p:cNvPr id="11268" name="Picture 4" descr="http://isuphoto.smugmug.com/Other/ISUphotoservices/2007-Art-Promo/PaintingStudio003/259492802_TXgTL-M.jpg">
            <a:hlinkClick r:id="rId5"/>
          </p:cNvPr>
          <p:cNvPicPr>
            <a:picLocks noChangeAspect="1" noChangeArrowheads="1"/>
          </p:cNvPicPr>
          <p:nvPr/>
        </p:nvPicPr>
        <p:blipFill>
          <a:blip r:embed="rId6" cstate="print"/>
          <a:srcRect/>
          <a:stretch>
            <a:fillRect/>
          </a:stretch>
        </p:blipFill>
        <p:spPr bwMode="auto">
          <a:xfrm>
            <a:off x="0" y="4038600"/>
            <a:ext cx="3866864" cy="2590800"/>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Methods</a:t>
            </a:r>
            <a:endParaRPr lang="en-US" sz="2400" dirty="0"/>
          </a:p>
        </p:txBody>
      </p:sp>
      <p:sp>
        <p:nvSpPr>
          <p:cNvPr id="7" name="TextBox 6"/>
          <p:cNvSpPr txBox="1"/>
          <p:nvPr/>
        </p:nvSpPr>
        <p:spPr>
          <a:xfrm>
            <a:off x="381000" y="1828800"/>
            <a:ext cx="8305800" cy="5837495"/>
          </a:xfrm>
          <a:prstGeom prst="rect">
            <a:avLst/>
          </a:prstGeom>
          <a:noFill/>
        </p:spPr>
        <p:txBody>
          <a:bodyPr wrap="square" rtlCol="0">
            <a:spAutoFit/>
          </a:bodyPr>
          <a:lstStyle/>
          <a:p>
            <a:pPr>
              <a:lnSpc>
                <a:spcPts val="3200"/>
              </a:lnSpc>
              <a:buFont typeface="Arial" pitchFamily="34" charset="0"/>
              <a:buChar char="•"/>
            </a:pPr>
            <a:r>
              <a:rPr lang="en-US" sz="3200" b="1" dirty="0" smtClean="0">
                <a:solidFill>
                  <a:srgbClr val="00539C"/>
                </a:solidFill>
                <a:latin typeface="+mj-lt"/>
              </a:rPr>
              <a:t> Mini-grants to students for research/creative projects; travel</a:t>
            </a:r>
          </a:p>
          <a:p>
            <a:pPr>
              <a:lnSpc>
                <a:spcPts val="3200"/>
              </a:lnSpc>
              <a:buFont typeface="Arial" pitchFamily="34" charset="0"/>
              <a:buChar char="•"/>
            </a:pPr>
            <a:r>
              <a:rPr lang="en-US" sz="3200" b="1" dirty="0" smtClean="0">
                <a:solidFill>
                  <a:srgbClr val="00539C"/>
                </a:solidFill>
                <a:latin typeface="+mj-lt"/>
              </a:rPr>
              <a:t> </a:t>
            </a:r>
            <a:r>
              <a:rPr lang="en-US" sz="3200" b="1" dirty="0" smtClean="0">
                <a:solidFill>
                  <a:srgbClr val="00539C"/>
                </a:solidFill>
                <a:latin typeface="+mj-lt"/>
              </a:rPr>
              <a:t>Student wage dollars for faculty to hire students to work on research/creative projects</a:t>
            </a:r>
          </a:p>
          <a:p>
            <a:pPr>
              <a:lnSpc>
                <a:spcPts val="3200"/>
              </a:lnSpc>
              <a:buFont typeface="Arial" pitchFamily="34" charset="0"/>
              <a:buChar char="•"/>
            </a:pPr>
            <a:r>
              <a:rPr lang="en-US" sz="3200" b="1" dirty="0" smtClean="0">
                <a:solidFill>
                  <a:srgbClr val="00539C"/>
                </a:solidFill>
                <a:latin typeface="+mj-lt"/>
              </a:rPr>
              <a:t> </a:t>
            </a:r>
            <a:r>
              <a:rPr lang="en-US" sz="3200" b="1" dirty="0" smtClean="0">
                <a:solidFill>
                  <a:srgbClr val="00539C"/>
                </a:solidFill>
                <a:latin typeface="+mj-lt"/>
              </a:rPr>
              <a:t>Summer stipends to pursue independent research/creative projects</a:t>
            </a:r>
          </a:p>
          <a:p>
            <a:pPr>
              <a:lnSpc>
                <a:spcPts val="3200"/>
              </a:lnSpc>
              <a:buFont typeface="Arial" pitchFamily="34" charset="0"/>
              <a:buChar char="•"/>
            </a:pPr>
            <a:r>
              <a:rPr lang="en-US" sz="3200" b="1" dirty="0" smtClean="0">
                <a:solidFill>
                  <a:srgbClr val="00539C"/>
                </a:solidFill>
                <a:latin typeface="+mj-lt"/>
              </a:rPr>
              <a:t> </a:t>
            </a:r>
            <a:r>
              <a:rPr lang="en-US" sz="3200" b="1" dirty="0" smtClean="0">
                <a:solidFill>
                  <a:srgbClr val="00539C"/>
                </a:solidFill>
                <a:latin typeface="+mj-lt"/>
              </a:rPr>
              <a:t>Support for faculty to travel with students to conference presentations and performances</a:t>
            </a:r>
          </a:p>
          <a:p>
            <a:pPr>
              <a:lnSpc>
                <a:spcPts val="3200"/>
              </a:lnSpc>
              <a:buFont typeface="Arial" pitchFamily="34" charset="0"/>
              <a:buChar char="•"/>
            </a:pPr>
            <a:r>
              <a:rPr lang="en-US" sz="3200" b="1" dirty="0" smtClean="0">
                <a:solidFill>
                  <a:srgbClr val="00539C"/>
                </a:solidFill>
                <a:latin typeface="+mj-lt"/>
              </a:rPr>
              <a:t> </a:t>
            </a:r>
            <a:r>
              <a:rPr lang="en-US" sz="3200" b="1" dirty="0" smtClean="0">
                <a:solidFill>
                  <a:srgbClr val="00539C"/>
                </a:solidFill>
                <a:latin typeface="+mj-lt"/>
              </a:rPr>
              <a:t> Faculty development</a:t>
            </a:r>
          </a:p>
          <a:p>
            <a:pPr>
              <a:lnSpc>
                <a:spcPts val="3200"/>
              </a:lnSpc>
              <a:buFont typeface="Arial" pitchFamily="34" charset="0"/>
              <a:buChar char="•"/>
            </a:pPr>
            <a:r>
              <a:rPr lang="en-US" sz="3200" b="1" dirty="0" smtClean="0">
                <a:solidFill>
                  <a:srgbClr val="00539C"/>
                </a:solidFill>
                <a:latin typeface="+mj-lt"/>
              </a:rPr>
              <a:t> </a:t>
            </a:r>
            <a:r>
              <a:rPr lang="en-US" sz="3200" b="1" dirty="0" smtClean="0">
                <a:solidFill>
                  <a:srgbClr val="00539C"/>
                </a:solidFill>
                <a:latin typeface="+mj-lt"/>
              </a:rPr>
              <a:t>Support faculty research coordinators</a:t>
            </a:r>
          </a:p>
          <a:p>
            <a:pPr>
              <a:lnSpc>
                <a:spcPts val="3200"/>
              </a:lnSpc>
              <a:buFont typeface="Arial" pitchFamily="34" charset="0"/>
              <a:buChar char="•"/>
            </a:pPr>
            <a:r>
              <a:rPr lang="en-US" sz="3200" b="1" dirty="0" smtClean="0">
                <a:solidFill>
                  <a:srgbClr val="00539C"/>
                </a:solidFill>
                <a:latin typeface="+mj-lt"/>
              </a:rPr>
              <a:t> </a:t>
            </a:r>
            <a:r>
              <a:rPr lang="en-US" sz="3200" b="1" dirty="0" smtClean="0">
                <a:solidFill>
                  <a:srgbClr val="00539C"/>
                </a:solidFill>
                <a:latin typeface="+mj-lt"/>
              </a:rPr>
              <a:t>Celebrating student research and creative accomplishments</a:t>
            </a:r>
            <a:endParaRPr lang="en-US" sz="3200" b="1" dirty="0" smtClean="0">
              <a:solidFill>
                <a:srgbClr val="00539C"/>
              </a:solidFill>
              <a:latin typeface="+mj-lt"/>
            </a:endParaRPr>
          </a:p>
          <a:p>
            <a:pPr>
              <a:lnSpc>
                <a:spcPts val="3200"/>
              </a:lnSpc>
            </a:pPr>
            <a:endParaRPr lang="en-US" sz="3200" b="1" dirty="0" smtClean="0">
              <a:solidFill>
                <a:srgbClr val="00539C"/>
              </a:solidFill>
              <a:latin typeface="+mj-lt"/>
            </a:endParaRPr>
          </a:p>
          <a:p>
            <a:pPr>
              <a:lnSpc>
                <a:spcPts val="3200"/>
              </a:lnSpc>
            </a:pP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dissolv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dissolv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dissolv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dissolve">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dissolve">
                                      <p:cBhvr>
                                        <p:cTn id="32" dur="500"/>
                                        <p:tgtEl>
                                          <p:spTgt spid="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7">
                                            <p:txEl>
                                              <p:pRg st="6" end="6"/>
                                            </p:txEl>
                                          </p:spTgt>
                                        </p:tgtEl>
                                        <p:attrNameLst>
                                          <p:attrName>style.visibility</p:attrName>
                                        </p:attrNameLst>
                                      </p:cBhvr>
                                      <p:to>
                                        <p:strVal val="visible"/>
                                      </p:to>
                                    </p:set>
                                    <p:animEffect transition="in" filter="dissolve">
                                      <p:cBhvr>
                                        <p:cTn id="37"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04800" y="9144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Benchmarks</a:t>
            </a:r>
            <a:endParaRPr lang="en-US" sz="2400" dirty="0"/>
          </a:p>
        </p:txBody>
      </p:sp>
      <p:sp>
        <p:nvSpPr>
          <p:cNvPr id="7" name="TextBox 6"/>
          <p:cNvSpPr txBox="1"/>
          <p:nvPr/>
        </p:nvSpPr>
        <p:spPr>
          <a:xfrm>
            <a:off x="304800" y="1447800"/>
            <a:ext cx="8839200" cy="6730048"/>
          </a:xfrm>
          <a:prstGeom prst="rect">
            <a:avLst/>
          </a:prstGeom>
          <a:noFill/>
        </p:spPr>
        <p:txBody>
          <a:bodyPr wrap="square" rtlCol="0">
            <a:spAutoFit/>
          </a:bodyPr>
          <a:lstStyle/>
          <a:p>
            <a:r>
              <a:rPr lang="en-US" b="1" dirty="0" smtClean="0">
                <a:solidFill>
                  <a:srgbClr val="00539C"/>
                </a:solidFill>
                <a:latin typeface="+mj-lt"/>
              </a:rPr>
              <a:t>Hard # of Seniors that have had an </a:t>
            </a:r>
            <a:r>
              <a:rPr lang="en-US" b="1" dirty="0" smtClean="0">
                <a:solidFill>
                  <a:srgbClr val="00539C"/>
                </a:solidFill>
                <a:latin typeface="+mj-lt"/>
              </a:rPr>
              <a:t>Experiential </a:t>
            </a:r>
          </a:p>
          <a:p>
            <a:r>
              <a:rPr lang="en-US" b="1" dirty="0" smtClean="0">
                <a:solidFill>
                  <a:srgbClr val="00539C"/>
                </a:solidFill>
                <a:latin typeface="+mj-lt"/>
              </a:rPr>
              <a:t>Learning Component (</a:t>
            </a:r>
            <a:r>
              <a:rPr lang="en-US" b="1" dirty="0" smtClean="0">
                <a:solidFill>
                  <a:srgbClr val="00539C"/>
                </a:solidFill>
                <a:latin typeface="+mj-lt"/>
              </a:rPr>
              <a:t>undergraduate research</a:t>
            </a:r>
            <a:r>
              <a:rPr lang="en-US" b="1" dirty="0" smtClean="0">
                <a:solidFill>
                  <a:srgbClr val="00539C"/>
                </a:solidFill>
                <a:latin typeface="+mj-lt"/>
              </a:rPr>
              <a:t>)		23	50	100	200</a:t>
            </a:r>
          </a:p>
          <a:p>
            <a:endParaRPr lang="en-US" b="1" dirty="0" smtClean="0">
              <a:solidFill>
                <a:srgbClr val="00539C"/>
              </a:solidFill>
              <a:latin typeface="+mj-lt"/>
            </a:endParaRPr>
          </a:p>
          <a:p>
            <a:r>
              <a:rPr lang="en-US" b="1" dirty="0" smtClean="0">
                <a:solidFill>
                  <a:srgbClr val="00539C"/>
                </a:solidFill>
                <a:latin typeface="+mj-lt"/>
              </a:rPr>
              <a:t>% of degree programs with a required </a:t>
            </a:r>
            <a:r>
              <a:rPr lang="en-US" b="1" dirty="0" smtClean="0">
                <a:solidFill>
                  <a:srgbClr val="00539C"/>
                </a:solidFill>
                <a:latin typeface="+mj-lt"/>
              </a:rPr>
              <a:t>significant </a:t>
            </a:r>
          </a:p>
          <a:p>
            <a:r>
              <a:rPr lang="en-US" b="1" dirty="0" smtClean="0">
                <a:solidFill>
                  <a:srgbClr val="00539C"/>
                </a:solidFill>
                <a:latin typeface="+mj-lt"/>
              </a:rPr>
              <a:t>experiential learning component </a:t>
            </a:r>
            <a:r>
              <a:rPr lang="en-US" b="1" dirty="0" smtClean="0">
                <a:solidFill>
                  <a:srgbClr val="00539C"/>
                </a:solidFill>
                <a:latin typeface="+mj-lt"/>
              </a:rPr>
              <a:t>(research</a:t>
            </a:r>
            <a:r>
              <a:rPr lang="en-US" b="1" dirty="0" smtClean="0">
                <a:solidFill>
                  <a:srgbClr val="00539C"/>
                </a:solidFill>
                <a:latin typeface="+mj-lt"/>
              </a:rPr>
              <a:t>)		10	12	25	50</a:t>
            </a:r>
          </a:p>
          <a:p>
            <a:endParaRPr lang="en-US" b="1" dirty="0" smtClean="0">
              <a:solidFill>
                <a:srgbClr val="00539C"/>
              </a:solidFill>
              <a:latin typeface="+mj-lt"/>
            </a:endParaRPr>
          </a:p>
          <a:p>
            <a:r>
              <a:rPr lang="en-US" b="1" dirty="0" smtClean="0">
                <a:solidFill>
                  <a:srgbClr val="00539C"/>
                </a:solidFill>
                <a:latin typeface="+mj-lt"/>
              </a:rPr>
              <a:t>Hard # of Programs with an </a:t>
            </a:r>
            <a:r>
              <a:rPr lang="en-US" b="1" dirty="0" smtClean="0">
                <a:solidFill>
                  <a:srgbClr val="00539C"/>
                </a:solidFill>
                <a:latin typeface="+mj-lt"/>
              </a:rPr>
              <a:t>Experiential Learning </a:t>
            </a:r>
          </a:p>
          <a:p>
            <a:r>
              <a:rPr lang="en-US" b="1" dirty="0" smtClean="0">
                <a:solidFill>
                  <a:srgbClr val="00539C"/>
                </a:solidFill>
                <a:latin typeface="+mj-lt"/>
              </a:rPr>
              <a:t>Component </a:t>
            </a:r>
            <a:r>
              <a:rPr lang="en-US" b="1" dirty="0" smtClean="0">
                <a:solidFill>
                  <a:srgbClr val="00539C"/>
                </a:solidFill>
                <a:latin typeface="+mj-lt"/>
              </a:rPr>
              <a:t>(research</a:t>
            </a:r>
            <a:r>
              <a:rPr lang="en-US" b="1" dirty="0" smtClean="0">
                <a:solidFill>
                  <a:srgbClr val="00539C"/>
                </a:solidFill>
                <a:latin typeface="+mj-lt"/>
              </a:rPr>
              <a:t>.)				25	40	55	70</a:t>
            </a:r>
          </a:p>
          <a:p>
            <a:endParaRPr lang="en-US" b="1" dirty="0" smtClean="0">
              <a:solidFill>
                <a:srgbClr val="00539C"/>
              </a:solidFill>
              <a:latin typeface="+mj-lt"/>
            </a:endParaRPr>
          </a:p>
          <a:p>
            <a:r>
              <a:rPr lang="en-US" b="1" dirty="0" smtClean="0">
                <a:solidFill>
                  <a:srgbClr val="00539C"/>
                </a:solidFill>
                <a:latin typeface="+mj-lt"/>
              </a:rPr>
              <a:t>% of Graduates who participate </a:t>
            </a:r>
            <a:r>
              <a:rPr lang="en-US" b="1" dirty="0" smtClean="0">
                <a:solidFill>
                  <a:srgbClr val="00539C"/>
                </a:solidFill>
                <a:latin typeface="+mj-lt"/>
              </a:rPr>
              <a:t>in research </a:t>
            </a:r>
            <a:r>
              <a:rPr lang="en-US" b="1" dirty="0" smtClean="0">
                <a:solidFill>
                  <a:srgbClr val="00539C"/>
                </a:solidFill>
                <a:latin typeface="+mj-lt"/>
              </a:rPr>
              <a:t>within </a:t>
            </a:r>
            <a:endParaRPr lang="en-US" b="1" dirty="0" smtClean="0">
              <a:solidFill>
                <a:srgbClr val="00539C"/>
              </a:solidFill>
              <a:latin typeface="+mj-lt"/>
            </a:endParaRPr>
          </a:p>
          <a:p>
            <a:r>
              <a:rPr lang="en-US" b="1" dirty="0" smtClean="0">
                <a:solidFill>
                  <a:srgbClr val="00539C"/>
                </a:solidFill>
                <a:latin typeface="+mj-lt"/>
              </a:rPr>
              <a:t>their major					10	20	30	40</a:t>
            </a:r>
          </a:p>
          <a:p>
            <a:endParaRPr lang="en-US" b="1" dirty="0" smtClean="0">
              <a:solidFill>
                <a:srgbClr val="00539C"/>
              </a:solidFill>
              <a:latin typeface="+mj-lt"/>
            </a:endParaRPr>
          </a:p>
          <a:p>
            <a:r>
              <a:rPr lang="en-US" b="1" dirty="0" smtClean="0">
                <a:solidFill>
                  <a:srgbClr val="00539C"/>
                </a:solidFill>
                <a:latin typeface="+mj-lt"/>
              </a:rPr>
              <a:t>Hard # of students participating in </a:t>
            </a:r>
            <a:r>
              <a:rPr lang="en-US" b="1" dirty="0" smtClean="0">
                <a:solidFill>
                  <a:srgbClr val="00539C"/>
                </a:solidFill>
                <a:latin typeface="+mj-lt"/>
              </a:rPr>
              <a:t>research </a:t>
            </a:r>
          </a:p>
          <a:p>
            <a:r>
              <a:rPr lang="en-US" b="1" dirty="0" smtClean="0">
                <a:solidFill>
                  <a:srgbClr val="00539C"/>
                </a:solidFill>
                <a:latin typeface="+mj-lt"/>
              </a:rPr>
              <a:t>"</a:t>
            </a:r>
            <a:r>
              <a:rPr lang="en-US" b="1" dirty="0" smtClean="0">
                <a:solidFill>
                  <a:srgbClr val="00539C"/>
                </a:solidFill>
                <a:latin typeface="+mj-lt"/>
              </a:rPr>
              <a:t>showcases"/</a:t>
            </a:r>
            <a:r>
              <a:rPr lang="en-US" b="1" dirty="0" smtClean="0">
                <a:solidFill>
                  <a:srgbClr val="00539C"/>
                </a:solidFill>
                <a:latin typeface="+mj-lt"/>
              </a:rPr>
              <a:t>professional presentations		51	100	150	250</a:t>
            </a:r>
          </a:p>
          <a:p>
            <a:endParaRPr lang="en-US" b="1" dirty="0" smtClean="0">
              <a:solidFill>
                <a:srgbClr val="00539C"/>
              </a:solidFill>
              <a:latin typeface="+mj-lt"/>
            </a:endParaRPr>
          </a:p>
          <a:p>
            <a:r>
              <a:rPr lang="en-US" b="1" dirty="0" smtClean="0">
                <a:solidFill>
                  <a:srgbClr val="00539C"/>
                </a:solidFill>
                <a:latin typeface="+mj-lt"/>
              </a:rPr>
              <a:t>Hard # of students participating in research at lower </a:t>
            </a:r>
            <a:endParaRPr lang="en-US" b="1" dirty="0" smtClean="0">
              <a:solidFill>
                <a:srgbClr val="00539C"/>
              </a:solidFill>
              <a:latin typeface="+mj-lt"/>
            </a:endParaRPr>
          </a:p>
          <a:p>
            <a:r>
              <a:rPr lang="en-US" b="1" dirty="0" smtClean="0">
                <a:solidFill>
                  <a:srgbClr val="00539C"/>
                </a:solidFill>
                <a:latin typeface="+mj-lt"/>
              </a:rPr>
              <a:t>division level					100	500	1000     2000</a:t>
            </a:r>
          </a:p>
          <a:p>
            <a:endParaRPr lang="en-US" b="1" dirty="0" smtClean="0">
              <a:solidFill>
                <a:srgbClr val="00539C"/>
              </a:solidFill>
              <a:latin typeface="+mj-lt"/>
            </a:endParaRPr>
          </a:p>
          <a:p>
            <a:r>
              <a:rPr lang="en-US" b="1" dirty="0" smtClean="0">
                <a:solidFill>
                  <a:srgbClr val="00539C"/>
                </a:solidFill>
                <a:latin typeface="+mj-lt"/>
              </a:rPr>
              <a:t>Hard # of creative </a:t>
            </a:r>
            <a:r>
              <a:rPr lang="en-US" b="1" dirty="0" smtClean="0">
                <a:solidFill>
                  <a:srgbClr val="00539C"/>
                </a:solidFill>
                <a:latin typeface="+mj-lt"/>
              </a:rPr>
              <a:t>projects				2	4	8	16</a:t>
            </a:r>
          </a:p>
          <a:p>
            <a:endParaRPr lang="en-US" b="1" dirty="0" smtClean="0">
              <a:solidFill>
                <a:srgbClr val="00539C"/>
              </a:solidFill>
              <a:latin typeface="+mj-lt"/>
            </a:endParaRPr>
          </a:p>
          <a:p>
            <a:endParaRPr lang="en-US" b="1" dirty="0" smtClean="0">
              <a:solidFill>
                <a:srgbClr val="00539C"/>
              </a:solidFill>
              <a:latin typeface="+mj-lt"/>
            </a:endParaRPr>
          </a:p>
          <a:p>
            <a:pPr>
              <a:lnSpc>
                <a:spcPts val="3200"/>
              </a:lnSpc>
            </a:pPr>
            <a:endParaRPr lang="en-US" sz="3200" b="1" dirty="0" smtClean="0">
              <a:solidFill>
                <a:srgbClr val="00539C"/>
              </a:solidFill>
              <a:latin typeface="+mj-lt"/>
            </a:endParaRPr>
          </a:p>
          <a:p>
            <a:pPr>
              <a:lnSpc>
                <a:spcPts val="3200"/>
              </a:lnSpc>
            </a:pPr>
            <a:endParaRPr lang="en-US" sz="2400" dirty="0"/>
          </a:p>
        </p:txBody>
      </p:sp>
      <p:sp>
        <p:nvSpPr>
          <p:cNvPr id="12" name="TextBox 11"/>
          <p:cNvSpPr txBox="1"/>
          <p:nvPr/>
        </p:nvSpPr>
        <p:spPr>
          <a:xfrm>
            <a:off x="5638800" y="990600"/>
            <a:ext cx="3294492" cy="369332"/>
          </a:xfrm>
          <a:prstGeom prst="rect">
            <a:avLst/>
          </a:prstGeom>
          <a:noFill/>
        </p:spPr>
        <p:txBody>
          <a:bodyPr wrap="none" rtlCol="0">
            <a:spAutoFit/>
          </a:bodyPr>
          <a:lstStyle/>
          <a:p>
            <a:r>
              <a:rPr lang="en-US" dirty="0" smtClean="0"/>
              <a:t>F11	F12	F13	F14</a:t>
            </a: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Discussion</a:t>
            </a:r>
            <a:endParaRPr lang="en-US" sz="2400" dirty="0"/>
          </a:p>
        </p:txBody>
      </p:sp>
      <p:sp>
        <p:nvSpPr>
          <p:cNvPr id="7" name="TextBox 6"/>
          <p:cNvSpPr txBox="1"/>
          <p:nvPr/>
        </p:nvSpPr>
        <p:spPr>
          <a:xfrm>
            <a:off x="381000" y="1828800"/>
            <a:ext cx="8305800" cy="5837495"/>
          </a:xfrm>
          <a:prstGeom prst="rect">
            <a:avLst/>
          </a:prstGeom>
          <a:noFill/>
        </p:spPr>
        <p:txBody>
          <a:bodyPr wrap="square" rtlCol="0">
            <a:spAutoFit/>
          </a:bodyPr>
          <a:lstStyle/>
          <a:p>
            <a:pPr>
              <a:lnSpc>
                <a:spcPts val="3200"/>
              </a:lnSpc>
              <a:buFont typeface="Arial" pitchFamily="34" charset="0"/>
              <a:buChar char="•"/>
            </a:pPr>
            <a:r>
              <a:rPr lang="en-US" sz="3200" b="1" dirty="0" smtClean="0">
                <a:solidFill>
                  <a:srgbClr val="00539C"/>
                </a:solidFill>
                <a:latin typeface="+mj-lt"/>
              </a:rPr>
              <a:t> Director appointed, August 2011</a:t>
            </a:r>
          </a:p>
          <a:p>
            <a:pPr>
              <a:lnSpc>
                <a:spcPts val="3200"/>
              </a:lnSpc>
              <a:buFont typeface="Arial" pitchFamily="34" charset="0"/>
              <a:buChar char="•"/>
            </a:pPr>
            <a:r>
              <a:rPr lang="en-US" sz="3200" b="1" dirty="0" smtClean="0">
                <a:solidFill>
                  <a:srgbClr val="00539C"/>
                </a:solidFill>
                <a:latin typeface="+mj-lt"/>
              </a:rPr>
              <a:t> </a:t>
            </a:r>
            <a:r>
              <a:rPr lang="en-US" sz="3200" b="1" dirty="0" smtClean="0">
                <a:solidFill>
                  <a:srgbClr val="00539C"/>
                </a:solidFill>
                <a:latin typeface="+mj-lt"/>
              </a:rPr>
              <a:t>Office space identified, 721/723 SCOB</a:t>
            </a:r>
          </a:p>
          <a:p>
            <a:pPr>
              <a:lnSpc>
                <a:spcPts val="3200"/>
              </a:lnSpc>
              <a:buFont typeface="Arial" pitchFamily="34" charset="0"/>
              <a:buChar char="•"/>
            </a:pPr>
            <a:r>
              <a:rPr lang="en-US" sz="3200" b="1" dirty="0" smtClean="0">
                <a:solidFill>
                  <a:srgbClr val="00539C"/>
                </a:solidFill>
                <a:latin typeface="+mj-lt"/>
              </a:rPr>
              <a:t> </a:t>
            </a:r>
            <a:r>
              <a:rPr lang="en-US" sz="3200" b="1" dirty="0" smtClean="0">
                <a:solidFill>
                  <a:srgbClr val="00539C"/>
                </a:solidFill>
                <a:latin typeface="+mj-lt"/>
              </a:rPr>
              <a:t>Admin Asst hired</a:t>
            </a:r>
          </a:p>
          <a:p>
            <a:pPr>
              <a:lnSpc>
                <a:spcPts val="3200"/>
              </a:lnSpc>
              <a:buFont typeface="Arial" pitchFamily="34" charset="0"/>
              <a:buChar char="•"/>
            </a:pPr>
            <a:r>
              <a:rPr lang="en-US" sz="3200" b="1" dirty="0" smtClean="0">
                <a:solidFill>
                  <a:srgbClr val="00539C"/>
                </a:solidFill>
                <a:latin typeface="+mj-lt"/>
              </a:rPr>
              <a:t> </a:t>
            </a:r>
            <a:r>
              <a:rPr lang="en-US" sz="3200" b="1" dirty="0" smtClean="0">
                <a:solidFill>
                  <a:srgbClr val="00539C"/>
                </a:solidFill>
                <a:latin typeface="+mj-lt"/>
              </a:rPr>
              <a:t>Website online</a:t>
            </a:r>
          </a:p>
          <a:p>
            <a:pPr>
              <a:lnSpc>
                <a:spcPts val="3200"/>
              </a:lnSpc>
              <a:buFont typeface="Arial" pitchFamily="34" charset="0"/>
              <a:buChar char="•"/>
            </a:pPr>
            <a:r>
              <a:rPr lang="en-US" sz="3200" b="1" u="sng" dirty="0" smtClean="0">
                <a:solidFill>
                  <a:srgbClr val="00539C"/>
                </a:solidFill>
                <a:latin typeface="+mj-lt"/>
              </a:rPr>
              <a:t> </a:t>
            </a:r>
            <a:r>
              <a:rPr lang="en-US" sz="3200" b="1" dirty="0" smtClean="0">
                <a:solidFill>
                  <a:srgbClr val="00539C"/>
                </a:solidFill>
                <a:latin typeface="+mj-lt"/>
              </a:rPr>
              <a:t>Poster on Thailand project presented at CUR conference, October 2011</a:t>
            </a:r>
          </a:p>
          <a:p>
            <a:pPr>
              <a:lnSpc>
                <a:spcPts val="3200"/>
              </a:lnSpc>
              <a:buFont typeface="Arial" pitchFamily="34" charset="0"/>
              <a:buChar char="•"/>
            </a:pPr>
            <a:r>
              <a:rPr lang="en-US" sz="3200" b="1" dirty="0" smtClean="0">
                <a:solidFill>
                  <a:srgbClr val="00539C"/>
                </a:solidFill>
                <a:latin typeface="+mj-lt"/>
              </a:rPr>
              <a:t> </a:t>
            </a:r>
            <a:r>
              <a:rPr lang="en-US" sz="3200" b="1" dirty="0" smtClean="0">
                <a:solidFill>
                  <a:srgbClr val="00539C"/>
                </a:solidFill>
                <a:latin typeface="+mj-lt"/>
              </a:rPr>
              <a:t>Support for research/travel announced November 2011</a:t>
            </a:r>
          </a:p>
          <a:p>
            <a:pPr>
              <a:lnSpc>
                <a:spcPts val="3200"/>
              </a:lnSpc>
              <a:buFont typeface="Arial" pitchFamily="34" charset="0"/>
              <a:buChar char="•"/>
            </a:pPr>
            <a:r>
              <a:rPr lang="en-US" sz="3200" b="1" dirty="0" smtClean="0">
                <a:solidFill>
                  <a:srgbClr val="00539C"/>
                </a:solidFill>
                <a:latin typeface="+mj-lt"/>
              </a:rPr>
              <a:t> </a:t>
            </a:r>
            <a:r>
              <a:rPr lang="en-US" sz="3200" b="1" dirty="0" smtClean="0">
                <a:solidFill>
                  <a:srgbClr val="00539C"/>
                </a:solidFill>
                <a:latin typeface="+mj-lt"/>
              </a:rPr>
              <a:t>Research/Creative Project Showcase with invited guests and friends of ISU (partnered with Foundation) Nov 30, 2011.</a:t>
            </a:r>
          </a:p>
          <a:p>
            <a:pPr>
              <a:lnSpc>
                <a:spcPts val="3200"/>
              </a:lnSpc>
            </a:pPr>
            <a:endParaRPr lang="en-US" sz="2400" u="sng" dirty="0" smtClean="0">
              <a:solidFill>
                <a:srgbClr val="0F5BCB"/>
              </a:solidFill>
            </a:endParaRPr>
          </a:p>
          <a:p>
            <a:pPr>
              <a:lnSpc>
                <a:spcPts val="3200"/>
              </a:lnSpc>
            </a:pPr>
            <a:endParaRPr lang="en-US" sz="2400" dirty="0" smtClean="0"/>
          </a:p>
          <a:p>
            <a:pPr>
              <a:lnSpc>
                <a:spcPts val="3200"/>
              </a:lnSpc>
              <a:buFont typeface="Arial" pitchFamily="34" charset="0"/>
              <a:buChar char="•"/>
            </a:pPr>
            <a:endParaRPr lang="en-US" sz="24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rot="10800000">
            <a:off x="0" y="6781799"/>
            <a:ext cx="9144000" cy="0"/>
          </a:xfrm>
          <a:prstGeom prst="line">
            <a:avLst/>
          </a:prstGeom>
          <a:ln w="177800">
            <a:solidFill>
              <a:srgbClr val="A2D668"/>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0" y="1"/>
            <a:ext cx="9144000" cy="907197"/>
          </a:xfrm>
          <a:prstGeom prst="rect">
            <a:avLst/>
          </a:prstGeom>
          <a:solidFill>
            <a:srgbClr val="0F5BCB">
              <a:alpha val="96000"/>
            </a:srgbClr>
          </a:solidFill>
          <a:ln w="38100">
            <a:noFill/>
          </a:ln>
        </p:spPr>
        <p:txBody>
          <a:bodyPr wrap="square" lIns="0" tIns="91440" rIns="0" bIns="182880" rtlCol="0" anchor="ctr" anchorCtr="1">
            <a:noAutofit/>
          </a:bodyPr>
          <a:lstStyle/>
          <a:p>
            <a:endParaRPr lang="en-US" sz="4800" i="1" spc="-90" dirty="0">
              <a:solidFill>
                <a:schemeClr val="bg1"/>
              </a:solidFill>
              <a:latin typeface="Garamond" pitchFamily="18" charset="0"/>
            </a:endParaRPr>
          </a:p>
        </p:txBody>
      </p:sp>
      <p:sp>
        <p:nvSpPr>
          <p:cNvPr id="8" name="TextBox 7"/>
          <p:cNvSpPr txBox="1"/>
          <p:nvPr/>
        </p:nvSpPr>
        <p:spPr>
          <a:xfrm>
            <a:off x="76200" y="76201"/>
            <a:ext cx="8686800" cy="646331"/>
          </a:xfrm>
          <a:prstGeom prst="rect">
            <a:avLst/>
          </a:prstGeom>
          <a:noFill/>
        </p:spPr>
        <p:txBody>
          <a:bodyPr wrap="square" rtlCol="0">
            <a:spAutoFit/>
          </a:bodyPr>
          <a:lstStyle/>
          <a:p>
            <a:pPr algn="r"/>
            <a:r>
              <a:rPr lang="en-US" sz="3600" dirty="0" smtClean="0">
                <a:solidFill>
                  <a:schemeClr val="bg1"/>
                </a:solidFill>
                <a:latin typeface="Berlin Sans FB Demi" pitchFamily="34" charset="0"/>
              </a:rPr>
              <a:t>The Pathway to Success</a:t>
            </a:r>
            <a:endParaRPr lang="en-US" sz="3600" dirty="0">
              <a:solidFill>
                <a:schemeClr val="bg1"/>
              </a:solidFill>
              <a:latin typeface="Berlin Sans FB Demi" pitchFamily="34" charset="0"/>
            </a:endParaRPr>
          </a:p>
        </p:txBody>
      </p:sp>
      <p:sp>
        <p:nvSpPr>
          <p:cNvPr id="6" name="TextBox 5"/>
          <p:cNvSpPr txBox="1"/>
          <p:nvPr/>
        </p:nvSpPr>
        <p:spPr>
          <a:xfrm>
            <a:off x="381000" y="1143000"/>
            <a:ext cx="5029200" cy="508473"/>
          </a:xfrm>
          <a:prstGeom prst="rect">
            <a:avLst/>
          </a:prstGeom>
          <a:noFill/>
        </p:spPr>
        <p:txBody>
          <a:bodyPr wrap="square" rtlCol="0">
            <a:spAutoFit/>
          </a:bodyPr>
          <a:lstStyle/>
          <a:p>
            <a:pPr>
              <a:lnSpc>
                <a:spcPts val="3200"/>
              </a:lnSpc>
            </a:pPr>
            <a:r>
              <a:rPr lang="en-US" sz="3200" b="1" dirty="0" smtClean="0">
                <a:solidFill>
                  <a:srgbClr val="00539C"/>
                </a:solidFill>
                <a:latin typeface="+mj-lt"/>
              </a:rPr>
              <a:t>Summary</a:t>
            </a:r>
            <a:endParaRPr lang="en-US" sz="2400" dirty="0"/>
          </a:p>
        </p:txBody>
      </p:sp>
      <p:sp>
        <p:nvSpPr>
          <p:cNvPr id="7" name="TextBox 6"/>
          <p:cNvSpPr txBox="1"/>
          <p:nvPr/>
        </p:nvSpPr>
        <p:spPr>
          <a:xfrm>
            <a:off x="381000" y="1828800"/>
            <a:ext cx="8305800" cy="2970685"/>
          </a:xfrm>
          <a:prstGeom prst="rect">
            <a:avLst/>
          </a:prstGeom>
          <a:noFill/>
        </p:spPr>
        <p:txBody>
          <a:bodyPr wrap="square" rtlCol="0">
            <a:spAutoFit/>
          </a:bodyPr>
          <a:lstStyle/>
          <a:p>
            <a:pPr>
              <a:lnSpc>
                <a:spcPts val="3200"/>
              </a:lnSpc>
            </a:pPr>
            <a:r>
              <a:rPr lang="en-US" sz="3200" b="1" dirty="0" smtClean="0">
                <a:solidFill>
                  <a:srgbClr val="00539C"/>
                </a:solidFill>
                <a:latin typeface="+mj-lt"/>
              </a:rPr>
              <a:t>On Aug 1, 2011 there was no CSRC.  Today the CSRC has a growing presence on the campus, it is supporting undergraduate research and creative projects, it is celebrating these activities, it is beginning to tell the story of undergraduate research and creativity at ISU</a:t>
            </a:r>
            <a:endParaRPr lang="en-US" sz="3200" b="1" dirty="0" smtClean="0">
              <a:solidFill>
                <a:srgbClr val="00539C"/>
              </a:solidFill>
              <a:latin typeface="+mj-lt"/>
            </a:endParaRPr>
          </a:p>
          <a:p>
            <a:pPr>
              <a:lnSpc>
                <a:spcPts val="3200"/>
              </a:lnSpc>
            </a:pPr>
            <a:endParaRPr lang="en-US" sz="3200" b="1" dirty="0" smtClean="0">
              <a:solidFill>
                <a:srgbClr val="00539C"/>
              </a:solidFill>
              <a:latin typeface="+mj-lt"/>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6600</TotalTime>
  <Words>308</Words>
  <Application>Microsoft Office PowerPoint</Application>
  <PresentationFormat>On-screen Show (4:3)</PresentationFormat>
  <Paragraphs>62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14_Office Theme</vt:lpstr>
      <vt:lpstr>Slide 1</vt:lpstr>
      <vt:lpstr>Slide 2</vt:lpstr>
      <vt:lpstr>Slide 3</vt:lpstr>
      <vt:lpstr>Slide 4</vt:lpstr>
      <vt:lpstr>Slide 5</vt:lpstr>
      <vt:lpstr>Slide 6</vt:lpstr>
    </vt:vector>
  </TitlesOfParts>
  <Company>Indiana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Goal 2 Stakeholders Conference Presentation</dc:title>
  <dc:creator>user</dc:creator>
  <cp:keywords>Conference 2011, experiential learning</cp:keywords>
  <cp:lastModifiedBy>tsteiger</cp:lastModifiedBy>
  <cp:revision>438</cp:revision>
  <dcterms:created xsi:type="dcterms:W3CDTF">2008-09-03T09:34:29Z</dcterms:created>
  <dcterms:modified xsi:type="dcterms:W3CDTF">2011-10-26T00:35:40Z</dcterms:modified>
</cp:coreProperties>
</file>