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8"/>
  </p:notesMasterIdLst>
  <p:handoutMasterIdLst>
    <p:handoutMasterId r:id="rId9"/>
  </p:handoutMasterIdLst>
  <p:sldIdLst>
    <p:sldId id="458" r:id="rId2"/>
    <p:sldId id="460" r:id="rId3"/>
    <p:sldId id="409" r:id="rId4"/>
    <p:sldId id="461" r:id="rId5"/>
    <p:sldId id="462" r:id="rId6"/>
    <p:sldId id="463" r:id="rId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539C"/>
    <a:srgbClr val="3366FF"/>
    <a:srgbClr val="0F5BCB"/>
    <a:srgbClr val="1065E2"/>
    <a:srgbClr val="DFAA27"/>
    <a:srgbClr val="A2D668"/>
    <a:srgbClr val="0000CC"/>
    <a:srgbClr val="223A58"/>
    <a:srgbClr val="271A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0102" autoAdjust="0"/>
  </p:normalViewPr>
  <p:slideViewPr>
    <p:cSldViewPr>
      <p:cViewPr varScale="1">
        <p:scale>
          <a:sx n="76" d="100"/>
          <a:sy n="76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64"/>
    </p:cViewPr>
  </p:sorterViewPr>
  <p:notesViewPr>
    <p:cSldViewPr>
      <p:cViewPr varScale="1">
        <p:scale>
          <a:sx n="67" d="100"/>
          <a:sy n="67" d="100"/>
        </p:scale>
        <p:origin x="-2202" y="-10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F42AE4F-E4DC-418F-9109-67191A9FA07D}" type="datetimeFigureOut">
              <a:rPr lang="en-US" smtClean="0"/>
              <a:pPr/>
              <a:t>11/4/2011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147F2EC-B7C8-4DC2-96AB-D70DCB41E8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24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CAC45DE-260D-40A4-B6BB-97393EAF39BD}" type="datetimeFigureOut">
              <a:rPr lang="en-US" smtClean="0"/>
              <a:pPr/>
              <a:t>11/4/2011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7F8F1CE-3D5D-40F4-A740-2573B21D4F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934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BC20-E0BC-4269-8E19-E284F867C5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46E33-75D6-443A-8888-B582B46470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DA4F1-D0C4-4DE0-B1B6-CBF518E6D8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11/4/2011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5D1F75-B864-48E3-AD03-3FEF828085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campus1.jpg"/>
          <p:cNvPicPr>
            <a:picLocks noChangeAspect="1"/>
          </p:cNvPicPr>
          <p:nvPr/>
        </p:nvPicPr>
        <p:blipFill>
          <a:blip r:embed="rId3" cstate="print"/>
          <a:srcRect t="9454"/>
          <a:stretch>
            <a:fillRect/>
          </a:stretch>
        </p:blipFill>
        <p:spPr bwMode="auto">
          <a:xfrm>
            <a:off x="4572000" y="1"/>
            <a:ext cx="4572000" cy="291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1788"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5400000">
            <a:off x="1066800" y="3429000"/>
            <a:ext cx="6858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SU_logo.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1" y="6019801"/>
            <a:ext cx="1957203" cy="590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2895601"/>
            <a:ext cx="65532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solidFill>
              <a:schemeClr val="bg1"/>
            </a:solidFill>
          </a:ln>
        </p:spPr>
        <p:txBody>
          <a:bodyPr wrap="square" lIns="0" tIns="91440" rIns="0" bIns="182880" rtlCol="0" anchor="ctr" anchorCtr="1">
            <a:noAutofit/>
          </a:bodyPr>
          <a:lstStyle/>
          <a:p>
            <a:pPr algn="ctr"/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The </a:t>
            </a:r>
            <a:r>
              <a:rPr lang="en-US" sz="6000" i="1" spc="-250" dirty="0" smtClean="0">
                <a:solidFill>
                  <a:prstClr val="white"/>
                </a:solidFill>
                <a:latin typeface="Garamond" pitchFamily="18" charset="0"/>
              </a:rPr>
              <a:t>Pa</a:t>
            </a:r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thway to </a:t>
            </a:r>
            <a:r>
              <a:rPr lang="en-US" sz="6000" i="1" spc="-400" dirty="0" smtClean="0">
                <a:solidFill>
                  <a:prstClr val="white"/>
                </a:solidFill>
                <a:latin typeface="Garamond" pitchFamily="18" charset="0"/>
              </a:rPr>
              <a:t>Su</a:t>
            </a:r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ccess</a:t>
            </a:r>
            <a:endParaRPr lang="en-US" sz="6000" i="1" spc="-90" dirty="0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572000"/>
            <a:ext cx="44958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Student Travel Study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962400"/>
            <a:ext cx="44958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Goal 2 – Initiative 1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1066800"/>
            <a:ext cx="5029200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Introduction &amp; Purpose</a:t>
            </a:r>
          </a:p>
          <a:p>
            <a:pPr>
              <a:lnSpc>
                <a:spcPts val="32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1"/>
                </a:solidFill>
              </a:rPr>
              <a:t>Domestic and international travel study allows students to visit sites and attend events that enhance their learning beyond the classroom.  </a:t>
            </a:r>
          </a:p>
          <a:p>
            <a:pPr>
              <a:lnSpc>
                <a:spcPts val="32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1"/>
                </a:solidFill>
              </a:rPr>
              <a:t>Travel to conferences and meetings supports students’ professional development and broadens their horizons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attend a conference or professional meeting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attend a creative performance or view an exhibit or demonstration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gain direct access to information or professional development experience that they would otherwise only encounter second-hand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Documents and Settings\jconant\Desktop\photos for LHCGE ppt\UP photos\100_0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3810000" cy="2857065"/>
          </a:xfrm>
          <a:prstGeom prst="rect">
            <a:avLst/>
          </a:prstGeom>
          <a:noFill/>
        </p:spPr>
      </p:pic>
      <p:pic>
        <p:nvPicPr>
          <p:cNvPr id="1027" name="Picture 3" descr="C:\Documents and Settings\jconant\Desktop\photos for LHCGE ppt\UP photos\others pics 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2"/>
            <a:ext cx="3809999" cy="28574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12192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 smtClean="0">
                <a:solidFill>
                  <a:srgbClr val="0033CC"/>
                </a:solidFill>
              </a:rPr>
              <a:t>Traditional Semester or Summer Study Abroad Experiences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25908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2009-2010	53 students</a:t>
            </a:r>
          </a:p>
          <a:p>
            <a:r>
              <a:rPr lang="en-US" sz="2400" dirty="0" smtClean="0"/>
              <a:t>2010-2011	69 students</a:t>
            </a:r>
          </a:p>
          <a:p>
            <a:r>
              <a:rPr lang="en-US" dirty="0" smtClean="0"/>
              <a:t>Includes students from all Colleges studying in 18 different countries.</a:t>
            </a:r>
          </a:p>
          <a:p>
            <a:endParaRPr lang="en-US" sz="2400" dirty="0" smtClean="0"/>
          </a:p>
          <a:p>
            <a:r>
              <a:rPr lang="en-US" sz="2400" b="1" dirty="0" smtClean="0"/>
              <a:t>Liaoning University Exchange Program</a:t>
            </a:r>
          </a:p>
          <a:p>
            <a:r>
              <a:rPr lang="en-US" sz="2400" dirty="0" smtClean="0"/>
              <a:t>8 ISU Students - fall 2011 at LNU</a:t>
            </a:r>
          </a:p>
          <a:p>
            <a:r>
              <a:rPr lang="en-US" dirty="0" smtClean="0"/>
              <a:t>Includes students with 6 different majors in 3 different Colleges.</a:t>
            </a:r>
          </a:p>
          <a:p>
            <a:r>
              <a:rPr lang="en-US" sz="2400" dirty="0" smtClean="0"/>
              <a:t>5 LNU Students - AY 2011-12 at ISU</a:t>
            </a:r>
            <a:endParaRPr lang="en-US" sz="2400" dirty="0"/>
          </a:p>
        </p:txBody>
      </p:sp>
      <p:pic>
        <p:nvPicPr>
          <p:cNvPr id="3074" name="Picture 2" descr="C:\Documents and Settings\jconant\Desktop\photos for LHCGE ppt\exch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3733800" cy="2788826"/>
          </a:xfrm>
          <a:prstGeom prst="rect">
            <a:avLst/>
          </a:prstGeom>
          <a:noFill/>
        </p:spPr>
      </p:pic>
      <p:pic>
        <p:nvPicPr>
          <p:cNvPr id="3075" name="Picture 3" descr="C:\Documents and Settings\jconant\Desktop\photos for LHCGE ppt\croati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3683000" cy="2762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52578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Course based, short term, faculty led international study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19050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endParaRPr lang="en-US" sz="3200" b="1" dirty="0" smtClean="0">
              <a:solidFill>
                <a:srgbClr val="00539C"/>
              </a:solidFill>
              <a:latin typeface="+mj-lt"/>
            </a:endParaRPr>
          </a:p>
          <a:p>
            <a:pPr>
              <a:lnSpc>
                <a:spcPts val="3200"/>
              </a:lnSpc>
            </a:pPr>
            <a:endParaRPr lang="en-US" sz="3200" b="1" dirty="0" smtClean="0">
              <a:solidFill>
                <a:srgbClr val="00539C"/>
              </a:solidFill>
              <a:latin typeface="+mj-lt"/>
            </a:endParaRPr>
          </a:p>
          <a:p>
            <a:pPr>
              <a:lnSpc>
                <a:spcPts val="3200"/>
              </a:lnSpc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Documents and Settings\jconant\Desktop\photos for LHCGE ppt\UP photos\100_3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3505200" cy="26264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86200" y="2209800"/>
            <a:ext cx="5029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Total Faculty Led International Study Experiences:</a:t>
            </a:r>
          </a:p>
          <a:p>
            <a:endParaRPr lang="en-US" sz="2400" dirty="0" smtClean="0"/>
          </a:p>
          <a:p>
            <a:r>
              <a:rPr lang="en-US" sz="2400" dirty="0" smtClean="0"/>
              <a:t>2009-2010	15 students</a:t>
            </a:r>
          </a:p>
          <a:p>
            <a:r>
              <a:rPr lang="en-US" sz="2400" dirty="0" smtClean="0"/>
              <a:t>2010-2011       	92 students (12 courses)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143000"/>
            <a:ext cx="609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</a:rPr>
              <a:t>Course </a:t>
            </a:r>
            <a:r>
              <a:rPr lang="en-US" sz="3200" b="1" dirty="0" smtClean="0">
                <a:solidFill>
                  <a:srgbClr val="00539C"/>
                </a:solidFill>
              </a:rPr>
              <a:t>based, short term, faculty led domestic travel study</a:t>
            </a:r>
          </a:p>
          <a:p>
            <a:pPr>
              <a:lnSpc>
                <a:spcPts val="3200"/>
              </a:lnSpc>
            </a:pPr>
            <a:endParaRPr lang="en-US" sz="3200" b="1" dirty="0" smtClean="0">
              <a:solidFill>
                <a:srgbClr val="00539C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2010-2011			269 students </a:t>
            </a:r>
          </a:p>
          <a:p>
            <a:pPr>
              <a:lnSpc>
                <a:spcPts val="32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2011 (Fall only)		</a:t>
            </a:r>
            <a:r>
              <a:rPr lang="en-US" sz="2800" b="1" dirty="0" smtClean="0">
                <a:solidFill>
                  <a:schemeClr val="accent2"/>
                </a:solidFill>
              </a:rPr>
              <a:t>400+ </a:t>
            </a:r>
            <a:r>
              <a:rPr lang="en-US" sz="2800" b="1" dirty="0" smtClean="0">
                <a:solidFill>
                  <a:schemeClr val="accent2"/>
                </a:solidFill>
              </a:rPr>
              <a:t>students</a:t>
            </a:r>
          </a:p>
          <a:p>
            <a:pPr>
              <a:lnSpc>
                <a:spcPts val="3200"/>
              </a:lnSpc>
            </a:pPr>
            <a:endParaRPr lang="en-US" sz="3200" b="1" dirty="0" smtClean="0">
              <a:solidFill>
                <a:schemeClr val="accent2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Trips funded for courses from all colleges, locations include: </a:t>
            </a:r>
          </a:p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Indianapolis; Chicago; North Carolina; New York City; Bloomington; Kansas City; the Rocky Mountains; St. Louis; New Orleans; Lansing, Michigan; </a:t>
            </a:r>
            <a:r>
              <a:rPr lang="en-US" sz="2400" b="1" dirty="0" smtClean="0">
                <a:solidFill>
                  <a:schemeClr val="accent2"/>
                </a:solidFill>
              </a:rPr>
              <a:t>and </a:t>
            </a:r>
            <a:r>
              <a:rPr lang="en-US" sz="2400" b="1" dirty="0" smtClean="0">
                <a:solidFill>
                  <a:schemeClr val="accent2"/>
                </a:solidFill>
              </a:rPr>
              <a:t>Tampa, Florida</a:t>
            </a:r>
            <a:endParaRPr lang="en-US" sz="2400" dirty="0"/>
          </a:p>
        </p:txBody>
      </p:sp>
      <p:pic>
        <p:nvPicPr>
          <p:cNvPr id="7" name="Picture 6" descr="333616027_q9ZPE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" y="1143000"/>
            <a:ext cx="2278380" cy="1981200"/>
          </a:xfrm>
          <a:prstGeom prst="rect">
            <a:avLst/>
          </a:prstGeom>
        </p:spPr>
      </p:pic>
      <p:pic>
        <p:nvPicPr>
          <p:cNvPr id="12" name="Picture 11" descr="333632650_5a44d-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352800"/>
            <a:ext cx="2514600" cy="16747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534400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To quote President Bradley from a recent issue of </a:t>
            </a:r>
            <a:r>
              <a:rPr lang="en-US" sz="2800" b="1" i="1" dirty="0" smtClean="0">
                <a:solidFill>
                  <a:schemeClr val="tx2"/>
                </a:solidFill>
                <a:latin typeface="+mj-lt"/>
              </a:rPr>
              <a:t>ISU Magazine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,  “Studying abroad is a great form of experiential learning … . As part of our strategic goal to advance experiential learning, the university plans to double the percentage of students who participate in international experiences by 2014.”  </a:t>
            </a:r>
          </a:p>
          <a:p>
            <a:pPr>
              <a:lnSpc>
                <a:spcPts val="3200"/>
              </a:lnSpc>
            </a:pPr>
            <a:endParaRPr lang="en-US" sz="3200" b="1" dirty="0" smtClean="0">
              <a:solidFill>
                <a:srgbClr val="00539C"/>
              </a:solidFill>
              <a:latin typeface="+mj-lt"/>
            </a:endParaRPr>
          </a:p>
          <a:p>
            <a:pPr>
              <a:lnSpc>
                <a:spcPts val="3200"/>
              </a:lnSpc>
            </a:pP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By helping to make international and domestic travel more affordable, and by providing shorter, faculty led course-related experiences that are more appealing to students unaccustomed to travel, we have significantly increased the number of students traveling to study in the United States and abroad. 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30580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endParaRPr lang="en-US" sz="2400" dirty="0" smtClean="0"/>
          </a:p>
          <a:p>
            <a:pPr>
              <a:lnSpc>
                <a:spcPts val="3200"/>
              </a:lnSpc>
            </a:pPr>
            <a:endParaRPr lang="en-US" sz="2400" dirty="0" smtClean="0"/>
          </a:p>
          <a:p>
            <a:pPr>
              <a:lnSpc>
                <a:spcPts val="3200"/>
              </a:lnSpc>
            </a:pPr>
            <a:endParaRPr lang="en-US" sz="2400" dirty="0" smtClean="0"/>
          </a:p>
          <a:p>
            <a:pPr>
              <a:lnSpc>
                <a:spcPts val="3200"/>
              </a:lnSpc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6361</TotalTime>
  <Words>249</Words>
  <Application>Microsoft Office PowerPoint</Application>
  <PresentationFormat>On-screen Show (4:3)</PresentationFormat>
  <Paragraphs>51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14_Office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Indiana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Goal 2 Stakeholders Conference Presentation</dc:title>
  <dc:creator>user</dc:creator>
  <cp:keywords>Conference 2011, experiential learning</cp:keywords>
  <cp:lastModifiedBy>Christopher Olsen</cp:lastModifiedBy>
  <cp:revision>441</cp:revision>
  <dcterms:created xsi:type="dcterms:W3CDTF">2008-09-03T09:34:29Z</dcterms:created>
  <dcterms:modified xsi:type="dcterms:W3CDTF">2011-11-04T14:27:15Z</dcterms:modified>
</cp:coreProperties>
</file>