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689" r:id="rId2"/>
    <p:sldMasterId id="2147483701" r:id="rId3"/>
  </p:sldMasterIdLst>
  <p:notesMasterIdLst>
    <p:notesMasterId r:id="rId23"/>
  </p:notesMasterIdLst>
  <p:handoutMasterIdLst>
    <p:handoutMasterId r:id="rId24"/>
  </p:handoutMasterIdLst>
  <p:sldIdLst>
    <p:sldId id="460" r:id="rId4"/>
    <p:sldId id="470" r:id="rId5"/>
    <p:sldId id="409" r:id="rId6"/>
    <p:sldId id="405" r:id="rId7"/>
    <p:sldId id="492" r:id="rId8"/>
    <p:sldId id="493" r:id="rId9"/>
    <p:sldId id="503" r:id="rId10"/>
    <p:sldId id="505" r:id="rId11"/>
    <p:sldId id="507" r:id="rId12"/>
    <p:sldId id="494" r:id="rId13"/>
    <p:sldId id="511" r:id="rId14"/>
    <p:sldId id="495" r:id="rId15"/>
    <p:sldId id="513" r:id="rId16"/>
    <p:sldId id="515" r:id="rId17"/>
    <p:sldId id="490" r:id="rId18"/>
    <p:sldId id="499" r:id="rId19"/>
    <p:sldId id="501" r:id="rId20"/>
    <p:sldId id="489" r:id="rId21"/>
    <p:sldId id="491" r:id="rId22"/>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39C"/>
    <a:srgbClr val="3366FF"/>
    <a:srgbClr val="0F5BCB"/>
    <a:srgbClr val="1065E2"/>
    <a:srgbClr val="DFAA27"/>
    <a:srgbClr val="A2D668"/>
    <a:srgbClr val="0000CC"/>
    <a:srgbClr val="0033CC"/>
    <a:srgbClr val="223A58"/>
    <a:srgbClr val="271A8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6" autoAdjust="0"/>
    <p:restoredTop sz="70102" autoAdjust="0"/>
  </p:normalViewPr>
  <p:slideViewPr>
    <p:cSldViewPr>
      <p:cViewPr varScale="1">
        <p:scale>
          <a:sx n="58" d="100"/>
          <a:sy n="58" d="100"/>
        </p:scale>
        <p:origin x="-859" y="240"/>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p:cViewPr varScale="1">
        <p:scale>
          <a:sx n="62" d="100"/>
          <a:sy n="62" d="100"/>
        </p:scale>
        <p:origin x="-1694" y="-96"/>
      </p:cViewPr>
      <p:guideLst>
        <p:guide orient="horz" pos="2905"/>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1169"/>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1169"/>
          </a:xfrm>
          <a:prstGeom prst="rect">
            <a:avLst/>
          </a:prstGeom>
        </p:spPr>
        <p:txBody>
          <a:bodyPr vert="horz" lIns="91433" tIns="45717" rIns="91433" bIns="45717" rtlCol="0"/>
          <a:lstStyle>
            <a:lvl1pPr algn="r">
              <a:defRPr sz="1200"/>
            </a:lvl1pPr>
          </a:lstStyle>
          <a:p>
            <a:fld id="{BF42AE4F-E4DC-418F-9109-67191A9FA07D}" type="datetimeFigureOut">
              <a:rPr lang="en-US" smtClean="0"/>
              <a:pPr/>
              <a:t>4/11/2012</a:t>
            </a:fld>
            <a:endParaRPr lang="en-US" dirty="0"/>
          </a:p>
        </p:txBody>
      </p:sp>
      <p:sp>
        <p:nvSpPr>
          <p:cNvPr id="4" name="Footer Placeholder 3"/>
          <p:cNvSpPr>
            <a:spLocks noGrp="1"/>
          </p:cNvSpPr>
          <p:nvPr>
            <p:ph type="ftr" sz="quarter" idx="2"/>
          </p:nvPr>
        </p:nvSpPr>
        <p:spPr>
          <a:xfrm>
            <a:off x="0" y="8760606"/>
            <a:ext cx="3037840" cy="461169"/>
          </a:xfrm>
          <a:prstGeom prst="rect">
            <a:avLst/>
          </a:prstGeom>
        </p:spPr>
        <p:txBody>
          <a:bodyPr vert="horz" lIns="91433" tIns="45717" rIns="91433" bIns="4571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60606"/>
            <a:ext cx="3037840" cy="461169"/>
          </a:xfrm>
          <a:prstGeom prst="rect">
            <a:avLst/>
          </a:prstGeom>
        </p:spPr>
        <p:txBody>
          <a:bodyPr vert="horz" lIns="91433" tIns="45717" rIns="91433" bIns="45717" rtlCol="0" anchor="b"/>
          <a:lstStyle>
            <a:lvl1pPr algn="r">
              <a:defRPr sz="1200"/>
            </a:lvl1pPr>
          </a:lstStyle>
          <a:p>
            <a:fld id="{D147F2EC-B7C8-4DC2-96AB-D70DCB41E86C}" type="slidenum">
              <a:rPr lang="en-US" smtClean="0"/>
              <a:pPr/>
              <a:t>‹#›</a:t>
            </a:fld>
            <a:endParaRPr lang="en-US" dirty="0"/>
          </a:p>
        </p:txBody>
      </p:sp>
    </p:spTree>
    <p:extLst>
      <p:ext uri="{BB962C8B-B14F-4D97-AF65-F5344CB8AC3E}">
        <p14:creationId xmlns="" xmlns:p14="http://schemas.microsoft.com/office/powerpoint/2010/main" val="31651094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1169"/>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idx="1"/>
          </p:nvPr>
        </p:nvSpPr>
        <p:spPr>
          <a:xfrm>
            <a:off x="3970938" y="1"/>
            <a:ext cx="3037840" cy="461169"/>
          </a:xfrm>
          <a:prstGeom prst="rect">
            <a:avLst/>
          </a:prstGeom>
        </p:spPr>
        <p:txBody>
          <a:bodyPr vert="horz" lIns="91433" tIns="45717" rIns="91433" bIns="45717" rtlCol="0"/>
          <a:lstStyle>
            <a:lvl1pPr algn="r">
              <a:defRPr sz="1200"/>
            </a:lvl1pPr>
          </a:lstStyle>
          <a:p>
            <a:fld id="{FCAC45DE-260D-40A4-B6BB-97393EAF39BD}" type="datetimeFigureOut">
              <a:rPr lang="en-US" smtClean="0"/>
              <a:pPr/>
              <a:t>4/11/2012</a:t>
            </a:fld>
            <a:endParaRPr lang="en-US" dirty="0"/>
          </a:p>
        </p:txBody>
      </p:sp>
      <p:sp>
        <p:nvSpPr>
          <p:cNvPr id="4" name="Slide Image Placeholder 3"/>
          <p:cNvSpPr>
            <a:spLocks noGrp="1" noRot="1" noChangeAspect="1"/>
          </p:cNvSpPr>
          <p:nvPr>
            <p:ph type="sldImg" idx="2"/>
          </p:nvPr>
        </p:nvSpPr>
        <p:spPr>
          <a:xfrm>
            <a:off x="1200150" y="692150"/>
            <a:ext cx="4610100" cy="3457575"/>
          </a:xfrm>
          <a:prstGeom prst="rect">
            <a:avLst/>
          </a:prstGeom>
          <a:noFill/>
          <a:ln w="12700">
            <a:solidFill>
              <a:prstClr val="black"/>
            </a:solidFill>
          </a:ln>
        </p:spPr>
        <p:txBody>
          <a:bodyPr vert="horz" lIns="91433" tIns="45717" rIns="91433" bIns="45717" rtlCol="0" anchor="ctr"/>
          <a:lstStyle/>
          <a:p>
            <a:endParaRPr lang="en-US" dirty="0"/>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6"/>
            <a:ext cx="3037840" cy="461169"/>
          </a:xfrm>
          <a:prstGeom prst="rect">
            <a:avLst/>
          </a:prstGeom>
        </p:spPr>
        <p:txBody>
          <a:bodyPr vert="horz" lIns="91433" tIns="45717" rIns="91433" bIns="4571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60606"/>
            <a:ext cx="3037840" cy="461169"/>
          </a:xfrm>
          <a:prstGeom prst="rect">
            <a:avLst/>
          </a:prstGeom>
        </p:spPr>
        <p:txBody>
          <a:bodyPr vert="horz" lIns="91433" tIns="45717" rIns="91433" bIns="45717" rtlCol="0" anchor="b"/>
          <a:lstStyle>
            <a:lvl1pPr algn="r">
              <a:defRPr sz="1200"/>
            </a:lvl1pPr>
          </a:lstStyle>
          <a:p>
            <a:fld id="{77F8F1CE-3D5D-40F4-A740-2573B21D4F13}" type="slidenum">
              <a:rPr lang="en-US" smtClean="0"/>
              <a:pPr/>
              <a:t>‹#›</a:t>
            </a:fld>
            <a:endParaRPr lang="en-US" dirty="0"/>
          </a:p>
        </p:txBody>
      </p:sp>
    </p:spTree>
    <p:extLst>
      <p:ext uri="{BB962C8B-B14F-4D97-AF65-F5344CB8AC3E}">
        <p14:creationId xmlns="" xmlns:p14="http://schemas.microsoft.com/office/powerpoint/2010/main" val="4247793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200150" y="692150"/>
            <a:ext cx="4610100" cy="3457575"/>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a:t>
            </a:fld>
            <a:endParaRPr lang="en-US" dirty="0">
              <a:solidFill>
                <a:prstClr val="black"/>
              </a:solidFill>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200150" y="692150"/>
            <a:ext cx="4610100" cy="3457575"/>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10</a:t>
            </a:fld>
            <a:endParaRPr lang="en-US" dirty="0">
              <a:solidFill>
                <a:prstClr val="black"/>
              </a:solidFill>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200150" y="692150"/>
            <a:ext cx="4610100" cy="3457575"/>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11</a:t>
            </a:fld>
            <a:endParaRPr lang="en-US" dirty="0">
              <a:solidFill>
                <a:prstClr val="black"/>
              </a:solidFill>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200150" y="692150"/>
            <a:ext cx="4610100" cy="3457575"/>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12</a:t>
            </a:fld>
            <a:endParaRPr lang="en-US" dirty="0">
              <a:solidFill>
                <a:prstClr val="black"/>
              </a:solidFill>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200150" y="692150"/>
            <a:ext cx="4610100" cy="3457575"/>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13</a:t>
            </a:fld>
            <a:endParaRPr lang="en-US" dirty="0">
              <a:solidFill>
                <a:prstClr val="black"/>
              </a:solidFill>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200150" y="692150"/>
            <a:ext cx="4610100" cy="3457575"/>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14</a:t>
            </a:fld>
            <a:endParaRPr lang="en-US" dirty="0">
              <a:solidFill>
                <a:prstClr val="black"/>
              </a:solidFill>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200150" y="692150"/>
            <a:ext cx="4610100" cy="3457575"/>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15</a:t>
            </a:fld>
            <a:endParaRPr lang="en-US" dirty="0">
              <a:solidFill>
                <a:prstClr val="black"/>
              </a:solidFill>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200150" y="692150"/>
            <a:ext cx="4610100" cy="3457575"/>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18</a:t>
            </a:fld>
            <a:endParaRPr lang="en-US" dirty="0">
              <a:solidFill>
                <a:prstClr val="black"/>
              </a:solidFill>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200150" y="692150"/>
            <a:ext cx="4610100" cy="3457575"/>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19</a:t>
            </a:fld>
            <a:endParaRPr lang="en-US" dirty="0">
              <a:solidFill>
                <a:prstClr val="black"/>
              </a:solidFill>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200150" y="692150"/>
            <a:ext cx="4610100" cy="3457575"/>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a:t>
            </a:fld>
            <a:endParaRPr lang="en-US" dirty="0">
              <a:solidFill>
                <a:prstClr val="black"/>
              </a:solidFill>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200150" y="692150"/>
            <a:ext cx="4610100" cy="3457575"/>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3</a:t>
            </a:fld>
            <a:endParaRPr lang="en-US" dirty="0">
              <a:solidFill>
                <a:prstClr val="black"/>
              </a:solidFill>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200150" y="692150"/>
            <a:ext cx="4610100" cy="3457575"/>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4</a:t>
            </a:fld>
            <a:endParaRPr lang="en-US" dirty="0">
              <a:solidFill>
                <a:prstClr val="black"/>
              </a:solidFill>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98563" y="690563"/>
            <a:ext cx="4613275" cy="3459162"/>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5</a:t>
            </a:fld>
            <a:endParaRPr lang="en-US" dirty="0">
              <a:solidFill>
                <a:prstClr val="black"/>
              </a:solidFill>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200150" y="692150"/>
            <a:ext cx="4610100" cy="3457575"/>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6</a:t>
            </a:fld>
            <a:endParaRPr lang="en-US" dirty="0">
              <a:solidFill>
                <a:prstClr val="black"/>
              </a:solidFill>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200150" y="692150"/>
            <a:ext cx="4610100" cy="3457575"/>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7</a:t>
            </a:fld>
            <a:endParaRPr lang="en-US" dirty="0">
              <a:solidFill>
                <a:prstClr val="black"/>
              </a:solidFill>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200150" y="692150"/>
            <a:ext cx="4610100" cy="3457575"/>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8</a:t>
            </a:fld>
            <a:endParaRPr lang="en-US" dirty="0">
              <a:solidFill>
                <a:prstClr val="black"/>
              </a:solidFill>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200150" y="692150"/>
            <a:ext cx="4610100" cy="3457575"/>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9</a:t>
            </a:fld>
            <a:endParaRPr lang="en-US" dirty="0">
              <a:solidFill>
                <a:prstClr val="black"/>
              </a:solidFil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5E8BC20-E0BC-4269-8E19-E284F867C529}" type="datetimeFigureOut">
              <a:rPr lang="en-US">
                <a:solidFill>
                  <a:prstClr val="black">
                    <a:tint val="75000"/>
                  </a:prstClr>
                </a:solidFill>
              </a:rPr>
              <a:pPr>
                <a:defRPr/>
              </a:pPr>
              <a:t>4/11/2012</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8D46E33-75D6-443A-8888-B582B4647012}"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52F104-3380-4F68-94CB-D5F45EA2B927}" type="datetimeFigureOut">
              <a:rPr lang="en-US" smtClean="0">
                <a:solidFill>
                  <a:prstClr val="black">
                    <a:tint val="75000"/>
                  </a:prstClr>
                </a:solidFill>
              </a:rPr>
              <a:pPr/>
              <a:t>4/11/2012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42D2D0A-BF31-450D-A1C9-83BA6AFD5C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681504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2F104-3380-4F68-94CB-D5F45EA2B927}" type="datetimeFigureOut">
              <a:rPr lang="en-US" smtClean="0">
                <a:solidFill>
                  <a:prstClr val="black">
                    <a:tint val="75000"/>
                  </a:prstClr>
                </a:solidFill>
              </a:rPr>
              <a:pPr/>
              <a:t>4/11/2012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2D2D0A-BF31-450D-A1C9-83BA6AFD5C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238803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2F104-3380-4F68-94CB-D5F45EA2B927}" type="datetimeFigureOut">
              <a:rPr lang="en-US" smtClean="0">
                <a:solidFill>
                  <a:prstClr val="black">
                    <a:tint val="75000"/>
                  </a:prstClr>
                </a:solidFill>
              </a:rPr>
              <a:pPr/>
              <a:t>4/11/2012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2D2D0A-BF31-450D-A1C9-83BA6AFD5C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00095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52F104-3380-4F68-94CB-D5F45EA2B927}" type="datetimeFigureOut">
              <a:rPr lang="en-US" smtClean="0">
                <a:solidFill>
                  <a:prstClr val="black">
                    <a:tint val="75000"/>
                  </a:prstClr>
                </a:solidFill>
              </a:rPr>
              <a:pPr/>
              <a:t>4/11/2012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2D2D0A-BF31-450D-A1C9-83BA6AFD5C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987923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2F104-3380-4F68-94CB-D5F45EA2B927}" type="datetimeFigureOut">
              <a:rPr lang="en-US" smtClean="0">
                <a:solidFill>
                  <a:prstClr val="black">
                    <a:tint val="75000"/>
                  </a:prstClr>
                </a:solidFill>
              </a:rPr>
              <a:pPr/>
              <a:t>4/11/2012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2D2D0A-BF31-450D-A1C9-83BA6AFD5C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813848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52F104-3380-4F68-94CB-D5F45EA2B927}" type="datetimeFigureOut">
              <a:rPr lang="en-US" smtClean="0">
                <a:solidFill>
                  <a:prstClr val="black">
                    <a:tint val="75000"/>
                  </a:prstClr>
                </a:solidFill>
              </a:rPr>
              <a:pPr/>
              <a:t>4/11/2012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2D2D0A-BF31-450D-A1C9-83BA6AFD5C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43449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52F104-3380-4F68-94CB-D5F45EA2B927}" type="datetimeFigureOut">
              <a:rPr lang="en-US" smtClean="0">
                <a:solidFill>
                  <a:prstClr val="black">
                    <a:tint val="75000"/>
                  </a:prstClr>
                </a:solidFill>
              </a:rPr>
              <a:pPr/>
              <a:t>4/11/2012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42D2D0A-BF31-450D-A1C9-83BA6AFD5C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7629400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52F104-3380-4F68-94CB-D5F45EA2B927}" type="datetimeFigureOut">
              <a:rPr lang="en-US" smtClean="0">
                <a:solidFill>
                  <a:prstClr val="black">
                    <a:tint val="75000"/>
                  </a:prstClr>
                </a:solidFill>
              </a:rPr>
              <a:pPr/>
              <a:t>4/11/2012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42D2D0A-BF31-450D-A1C9-83BA6AFD5C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5727582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52F104-3380-4F68-94CB-D5F45EA2B927}" type="datetimeFigureOut">
              <a:rPr lang="en-US" smtClean="0">
                <a:solidFill>
                  <a:prstClr val="black">
                    <a:tint val="75000"/>
                  </a:prstClr>
                </a:solidFill>
              </a:rPr>
              <a:pPr/>
              <a:t>4/11/2012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42D2D0A-BF31-450D-A1C9-83BA6AFD5C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5529152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52F104-3380-4F68-94CB-D5F45EA2B927}" type="datetimeFigureOut">
              <a:rPr lang="en-US" smtClean="0">
                <a:solidFill>
                  <a:prstClr val="black">
                    <a:tint val="75000"/>
                  </a:prstClr>
                </a:solidFill>
              </a:rPr>
              <a:pPr/>
              <a:t>4/11/2012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42D2D0A-BF31-450D-A1C9-83BA6AFD5C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812947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52F104-3380-4F68-94CB-D5F45EA2B927}" type="datetimeFigureOut">
              <a:rPr lang="en-US" smtClean="0">
                <a:solidFill>
                  <a:prstClr val="black">
                    <a:tint val="75000"/>
                  </a:prstClr>
                </a:solidFill>
              </a:rPr>
              <a:pPr/>
              <a:t>4/11/2012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2D2D0A-BF31-450D-A1C9-83BA6AFD5C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943707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52F104-3380-4F68-94CB-D5F45EA2B927}" type="datetimeFigureOut">
              <a:rPr lang="en-US" smtClean="0">
                <a:solidFill>
                  <a:prstClr val="black">
                    <a:tint val="75000"/>
                  </a:prstClr>
                </a:solidFill>
              </a:rPr>
              <a:pPr/>
              <a:t>4/11/2012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42D2D0A-BF31-450D-A1C9-83BA6AFD5C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4117131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52F104-3380-4F68-94CB-D5F45EA2B927}" type="datetimeFigureOut">
              <a:rPr lang="en-US" smtClean="0">
                <a:solidFill>
                  <a:prstClr val="black">
                    <a:tint val="75000"/>
                  </a:prstClr>
                </a:solidFill>
              </a:rPr>
              <a:pPr/>
              <a:t>4/11/2012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42D2D0A-BF31-450D-A1C9-83BA6AFD5C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5053800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2F104-3380-4F68-94CB-D5F45EA2B927}" type="datetimeFigureOut">
              <a:rPr lang="en-US" smtClean="0">
                <a:solidFill>
                  <a:prstClr val="black">
                    <a:tint val="75000"/>
                  </a:prstClr>
                </a:solidFill>
              </a:rPr>
              <a:pPr/>
              <a:t>4/11/2012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2D2D0A-BF31-450D-A1C9-83BA6AFD5C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5308202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2F104-3380-4F68-94CB-D5F45EA2B927}" type="datetimeFigureOut">
              <a:rPr lang="en-US" smtClean="0">
                <a:solidFill>
                  <a:prstClr val="black">
                    <a:tint val="75000"/>
                  </a:prstClr>
                </a:solidFill>
              </a:rPr>
              <a:pPr/>
              <a:t>4/11/2012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2D2D0A-BF31-450D-A1C9-83BA6AFD5C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34704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2F104-3380-4F68-94CB-D5F45EA2B927}" type="datetimeFigureOut">
              <a:rPr lang="en-US" smtClean="0">
                <a:solidFill>
                  <a:prstClr val="black">
                    <a:tint val="75000"/>
                  </a:prstClr>
                </a:solidFill>
              </a:rPr>
              <a:pPr/>
              <a:t>4/11/2012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2D2D0A-BF31-450D-A1C9-83BA6AFD5C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244045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52F104-3380-4F68-94CB-D5F45EA2B927}" type="datetimeFigureOut">
              <a:rPr lang="en-US" smtClean="0">
                <a:solidFill>
                  <a:prstClr val="black">
                    <a:tint val="75000"/>
                  </a:prstClr>
                </a:solidFill>
              </a:rPr>
              <a:pPr/>
              <a:t>4/11/2012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2D2D0A-BF31-450D-A1C9-83BA6AFD5C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550933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52F104-3380-4F68-94CB-D5F45EA2B927}" type="datetimeFigureOut">
              <a:rPr lang="en-US" smtClean="0">
                <a:solidFill>
                  <a:prstClr val="black">
                    <a:tint val="75000"/>
                  </a:prstClr>
                </a:solidFill>
              </a:rPr>
              <a:pPr/>
              <a:t>4/11/2012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42D2D0A-BF31-450D-A1C9-83BA6AFD5C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17720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52F104-3380-4F68-94CB-D5F45EA2B927}" type="datetimeFigureOut">
              <a:rPr lang="en-US" smtClean="0">
                <a:solidFill>
                  <a:prstClr val="black">
                    <a:tint val="75000"/>
                  </a:prstClr>
                </a:solidFill>
              </a:rPr>
              <a:pPr/>
              <a:t>4/11/2012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42D2D0A-BF31-450D-A1C9-83BA6AFD5C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4016922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52F104-3380-4F68-94CB-D5F45EA2B927}" type="datetimeFigureOut">
              <a:rPr lang="en-US" smtClean="0">
                <a:solidFill>
                  <a:prstClr val="black">
                    <a:tint val="75000"/>
                  </a:prstClr>
                </a:solidFill>
              </a:rPr>
              <a:pPr/>
              <a:t>4/11/2012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42D2D0A-BF31-450D-A1C9-83BA6AFD5C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838779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52F104-3380-4F68-94CB-D5F45EA2B927}" type="datetimeFigureOut">
              <a:rPr lang="en-US" smtClean="0">
                <a:solidFill>
                  <a:prstClr val="black">
                    <a:tint val="75000"/>
                  </a:prstClr>
                </a:solidFill>
              </a:rPr>
              <a:pPr/>
              <a:t>4/11/2012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42D2D0A-BF31-450D-A1C9-83BA6AFD5C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119610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52F104-3380-4F68-94CB-D5F45EA2B927}" type="datetimeFigureOut">
              <a:rPr lang="en-US" smtClean="0">
                <a:solidFill>
                  <a:prstClr val="black">
                    <a:tint val="75000"/>
                  </a:prstClr>
                </a:solidFill>
              </a:rPr>
              <a:pPr/>
              <a:t>4/11/2012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42D2D0A-BF31-450D-A1C9-83BA6AFD5C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06649802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70DA4F1-D0C4-4DE0-B1B6-CBF518E6D811}" type="datetimeFigureOut">
              <a:rPr lang="en-US">
                <a:solidFill>
                  <a:prstClr val="black">
                    <a:tint val="75000"/>
                  </a:prstClr>
                </a:solidFill>
              </a:rPr>
              <a:pPr>
                <a:defRPr/>
              </a:pPr>
              <a:t>4/11/2012</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25D1F75-B864-48E3-AD03-3FEF8280853B}" type="slidenum">
              <a:rPr lang="en-US">
                <a:solidFill>
                  <a:prstClr val="black">
                    <a:tint val="75000"/>
                  </a:prstClr>
                </a:solidFill>
              </a:rPr>
              <a:pPr>
                <a:def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8"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2F104-3380-4F68-94CB-D5F45EA2B927}" type="datetimeFigureOut">
              <a:rPr lang="en-US" smtClean="0">
                <a:solidFill>
                  <a:prstClr val="black">
                    <a:tint val="75000"/>
                  </a:prstClr>
                </a:solidFill>
              </a:rPr>
              <a:pPr/>
              <a:t>4/11/2012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2D2D0A-BF31-450D-A1C9-83BA6AFD5C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42989183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2F104-3380-4F68-94CB-D5F45EA2B927}" type="datetimeFigureOut">
              <a:rPr lang="en-US" smtClean="0">
                <a:solidFill>
                  <a:prstClr val="black">
                    <a:tint val="75000"/>
                  </a:prstClr>
                </a:solidFill>
              </a:rPr>
              <a:pPr/>
              <a:t>4/11/2012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2D2D0A-BF31-450D-A1C9-83BA6AFD5C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29168041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0" name="TextBox 9"/>
          <p:cNvSpPr txBox="1"/>
          <p:nvPr/>
        </p:nvSpPr>
        <p:spPr>
          <a:xfrm>
            <a:off x="4419600" y="1676401"/>
            <a:ext cx="2209800" cy="1446550"/>
          </a:xfrm>
          <a:prstGeom prst="rect">
            <a:avLst/>
          </a:prstGeom>
          <a:noFill/>
        </p:spPr>
        <p:txBody>
          <a:bodyPr wrap="square" rtlCol="0">
            <a:spAutoFit/>
          </a:bodyPr>
          <a:lstStyle/>
          <a:p>
            <a:r>
              <a:rPr lang="en-US" sz="8800" i="1" dirty="0" smtClean="0">
                <a:solidFill>
                  <a:srgbClr val="000000"/>
                </a:solidFill>
                <a:latin typeface="Garamond" pitchFamily="18" charset="0"/>
              </a:rPr>
              <a:t>Goal</a:t>
            </a:r>
            <a:endParaRPr lang="en-US" sz="2000" dirty="0">
              <a:latin typeface="Garamond" pitchFamily="18" charset="0"/>
              <a:cs typeface="Arial" pitchFamily="34" charset="0"/>
            </a:endParaRPr>
          </a:p>
        </p:txBody>
      </p:sp>
      <p:sp>
        <p:nvSpPr>
          <p:cNvPr id="12" name="TextBox 11"/>
          <p:cNvSpPr txBox="1"/>
          <p:nvPr/>
        </p:nvSpPr>
        <p:spPr>
          <a:xfrm>
            <a:off x="6629400" y="1828801"/>
            <a:ext cx="2667000" cy="1862048"/>
          </a:xfrm>
          <a:prstGeom prst="rect">
            <a:avLst/>
          </a:prstGeom>
          <a:noFill/>
        </p:spPr>
        <p:txBody>
          <a:bodyPr wrap="square" rtlCol="0">
            <a:spAutoFit/>
          </a:bodyPr>
          <a:lstStyle/>
          <a:p>
            <a:r>
              <a:rPr lang="en-US" sz="11500" i="1" spc="-600" dirty="0" smtClean="0">
                <a:solidFill>
                  <a:srgbClr val="00539C"/>
                </a:solidFill>
                <a:latin typeface="Garamond" pitchFamily="18" charset="0"/>
              </a:rPr>
              <a:t>Two</a:t>
            </a:r>
            <a:endParaRPr lang="en-US" sz="11500" spc="-600" dirty="0"/>
          </a:p>
        </p:txBody>
      </p:sp>
      <p:sp>
        <p:nvSpPr>
          <p:cNvPr id="15" name="TextBox 14"/>
          <p:cNvSpPr txBox="1"/>
          <p:nvPr/>
        </p:nvSpPr>
        <p:spPr>
          <a:xfrm>
            <a:off x="4495800" y="3657600"/>
            <a:ext cx="4495800" cy="2390398"/>
          </a:xfrm>
          <a:prstGeom prst="rect">
            <a:avLst/>
          </a:prstGeom>
          <a:noFill/>
        </p:spPr>
        <p:txBody>
          <a:bodyPr wrap="square" rtlCol="0">
            <a:spAutoFit/>
          </a:bodyPr>
          <a:lstStyle/>
          <a:p>
            <a:pPr>
              <a:lnSpc>
                <a:spcPts val="3200"/>
              </a:lnSpc>
            </a:pPr>
            <a:r>
              <a:rPr lang="en-US" sz="3200" b="1" dirty="0" smtClean="0">
                <a:solidFill>
                  <a:srgbClr val="00539C"/>
                </a:solidFill>
                <a:latin typeface="+mj-lt"/>
              </a:rPr>
              <a:t>Advance Experiential Learning</a:t>
            </a:r>
          </a:p>
          <a:p>
            <a:r>
              <a:rPr lang="en-US" sz="2400" i="1" dirty="0" smtClean="0">
                <a:solidFill>
                  <a:srgbClr val="000000"/>
                </a:solidFill>
              </a:rPr>
              <a:t>Advance experiential learning to ensure all ISU students complete a significant experiential learning requirement within their major.</a:t>
            </a:r>
            <a:endParaRPr lang="en-US" sz="2400" dirty="0"/>
          </a:p>
        </p:txBody>
      </p:sp>
      <p:pic>
        <p:nvPicPr>
          <p:cNvPr id="13" name="Picture 11" descr="campus9.jpg"/>
          <p:cNvPicPr>
            <a:picLocks noChangeAspect="1"/>
          </p:cNvPicPr>
          <p:nvPr/>
        </p:nvPicPr>
        <p:blipFill>
          <a:blip r:embed="rId3" cstate="print"/>
          <a:stretch>
            <a:fillRect/>
          </a:stretch>
        </p:blipFill>
        <p:spPr bwMode="auto">
          <a:xfrm>
            <a:off x="160867" y="1286195"/>
            <a:ext cx="3749040" cy="2070898"/>
          </a:xfrm>
          <a:prstGeom prst="rect">
            <a:avLst/>
          </a:prstGeom>
          <a:noFill/>
          <a:ln w="9525">
            <a:noFill/>
            <a:miter lim="800000"/>
            <a:headEnd/>
            <a:tailEnd/>
          </a:ln>
        </p:spPr>
      </p:pic>
      <p:pic>
        <p:nvPicPr>
          <p:cNvPr id="18" name="Picture 12" descr="campus7.jpg"/>
          <p:cNvPicPr>
            <a:picLocks noChangeAspect="1"/>
          </p:cNvPicPr>
          <p:nvPr/>
        </p:nvPicPr>
        <p:blipFill>
          <a:blip r:embed="rId4" cstate="print"/>
          <a:stretch>
            <a:fillRect/>
          </a:stretch>
        </p:blipFill>
        <p:spPr bwMode="auto">
          <a:xfrm>
            <a:off x="152400" y="3733800"/>
            <a:ext cx="3749040" cy="2833471"/>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609600" y="1521869"/>
            <a:ext cx="6553200" cy="535531"/>
          </a:xfrm>
          <a:prstGeom prst="rect">
            <a:avLst/>
          </a:prstGeom>
          <a:noFill/>
        </p:spPr>
        <p:txBody>
          <a:bodyPr wrap="square" rtlCol="0">
            <a:spAutoFit/>
          </a:bodyPr>
          <a:lstStyle/>
          <a:p>
            <a:pPr>
              <a:lnSpc>
                <a:spcPts val="3200"/>
              </a:lnSpc>
            </a:pPr>
            <a:r>
              <a:rPr lang="en-US" sz="4000" b="1" dirty="0" smtClean="0">
                <a:solidFill>
                  <a:srgbClr val="00539C"/>
                </a:solidFill>
                <a:latin typeface="+mj-lt"/>
              </a:rPr>
              <a:t>Experiential Learning</a:t>
            </a:r>
            <a:endParaRPr lang="en-US" sz="2800" dirty="0" smtClean="0">
              <a:solidFill>
                <a:srgbClr val="00539C"/>
              </a:solidFill>
              <a:latin typeface="+mj-lt"/>
            </a:endParaRPr>
          </a:p>
        </p:txBody>
      </p:sp>
      <p:sp>
        <p:nvSpPr>
          <p:cNvPr id="2" name="Rectangle 1"/>
          <p:cNvSpPr/>
          <p:nvPr/>
        </p:nvSpPr>
        <p:spPr>
          <a:xfrm>
            <a:off x="762000" y="2133600"/>
            <a:ext cx="6096000" cy="4524315"/>
          </a:xfrm>
          <a:prstGeom prst="rect">
            <a:avLst/>
          </a:prstGeom>
        </p:spPr>
        <p:txBody>
          <a:bodyPr wrap="square">
            <a:spAutoFit/>
          </a:bodyPr>
          <a:lstStyle/>
          <a:p>
            <a:pPr marL="342900" lvl="0" indent="-342900">
              <a:spcBef>
                <a:spcPct val="20000"/>
              </a:spcBef>
              <a:buFont typeface="Arial" pitchFamily="34" charset="0"/>
              <a:buChar char="•"/>
            </a:pPr>
            <a:r>
              <a:rPr lang="en-US" sz="2400" dirty="0">
                <a:solidFill>
                  <a:srgbClr val="1F497D"/>
                </a:solidFill>
              </a:rPr>
              <a:t>Legacy &amp; </a:t>
            </a:r>
            <a:r>
              <a:rPr lang="en-US" sz="2400" dirty="0" smtClean="0">
                <a:solidFill>
                  <a:srgbClr val="1F497D"/>
                </a:solidFill>
              </a:rPr>
              <a:t>Icon Programs - The newly created Cycling Council, tandem and trike races.</a:t>
            </a:r>
          </a:p>
          <a:p>
            <a:pPr lvl="0">
              <a:spcBef>
                <a:spcPct val="20000"/>
              </a:spcBef>
            </a:pPr>
            <a:endParaRPr lang="en-US" sz="2400" dirty="0" smtClean="0">
              <a:solidFill>
                <a:srgbClr val="1F497D"/>
              </a:solidFill>
            </a:endParaRPr>
          </a:p>
          <a:p>
            <a:pPr marL="342900" lvl="0" indent="-342900">
              <a:spcBef>
                <a:spcPct val="20000"/>
              </a:spcBef>
              <a:buFont typeface="Arial" pitchFamily="34" charset="0"/>
              <a:buChar char="•"/>
            </a:pPr>
            <a:r>
              <a:rPr lang="en-US" sz="2400" dirty="0">
                <a:solidFill>
                  <a:srgbClr val="1F497D"/>
                </a:solidFill>
              </a:rPr>
              <a:t>The SGA Initiative</a:t>
            </a:r>
          </a:p>
          <a:p>
            <a:pPr marL="800100" lvl="1" indent="-342900">
              <a:spcBef>
                <a:spcPct val="20000"/>
              </a:spcBef>
              <a:buFont typeface="Arial" pitchFamily="34" charset="0"/>
              <a:buChar char="•"/>
            </a:pPr>
            <a:r>
              <a:rPr lang="en-US" sz="2400" dirty="0">
                <a:solidFill>
                  <a:srgbClr val="1F497D"/>
                </a:solidFill>
              </a:rPr>
              <a:t>Provided over 150 grants to student organizations</a:t>
            </a:r>
            <a:r>
              <a:rPr lang="en-US" sz="2400" dirty="0" smtClean="0">
                <a:solidFill>
                  <a:srgbClr val="1F497D"/>
                </a:solidFill>
              </a:rPr>
              <a:t>.  Student Leaders will gain experience by running programs throughout the year. </a:t>
            </a:r>
            <a:endParaRPr lang="en-US" sz="2400" dirty="0">
              <a:solidFill>
                <a:srgbClr val="1F497D"/>
              </a:solidFill>
            </a:endParaRPr>
          </a:p>
          <a:p>
            <a:pPr marL="800100" lvl="1" indent="-342900">
              <a:spcBef>
                <a:spcPct val="20000"/>
              </a:spcBef>
              <a:buFont typeface="Arial" pitchFamily="34" charset="0"/>
              <a:buChar char="•"/>
            </a:pPr>
            <a:r>
              <a:rPr lang="en-US" sz="2400" dirty="0" smtClean="0">
                <a:solidFill>
                  <a:srgbClr val="1F497D"/>
                </a:solidFill>
              </a:rPr>
              <a:t>Emerging </a:t>
            </a:r>
            <a:r>
              <a:rPr lang="en-US" sz="2400" dirty="0">
                <a:solidFill>
                  <a:srgbClr val="1F497D"/>
                </a:solidFill>
              </a:rPr>
              <a:t>Leaders Program – First Year Students. </a:t>
            </a:r>
          </a:p>
          <a:p>
            <a:pPr marL="342900" lvl="0" indent="-342900">
              <a:spcBef>
                <a:spcPct val="20000"/>
              </a:spcBef>
              <a:buFont typeface="Arial" pitchFamily="34" charset="0"/>
              <a:buChar char="•"/>
            </a:pPr>
            <a:endParaRPr lang="en-US" sz="2400" dirty="0">
              <a:solidFill>
                <a:srgbClr val="1F497D"/>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prstClr val="white"/>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prstClr val="white"/>
                </a:solidFill>
                <a:latin typeface="Berlin Sans FB Demi" pitchFamily="34" charset="0"/>
              </a:rPr>
              <a:t>The Pathway to Success</a:t>
            </a:r>
            <a:endParaRPr lang="en-US" sz="3600" dirty="0">
              <a:solidFill>
                <a:prstClr val="white"/>
              </a:solidFill>
              <a:latin typeface="Berlin Sans FB Demi" pitchFamily="34" charset="0"/>
            </a:endParaRPr>
          </a:p>
        </p:txBody>
      </p:sp>
      <p:sp>
        <p:nvSpPr>
          <p:cNvPr id="15" name="TextBox 14"/>
          <p:cNvSpPr txBox="1"/>
          <p:nvPr/>
        </p:nvSpPr>
        <p:spPr>
          <a:xfrm>
            <a:off x="609600" y="1447800"/>
            <a:ext cx="6553200" cy="535531"/>
          </a:xfrm>
          <a:prstGeom prst="rect">
            <a:avLst/>
          </a:prstGeom>
          <a:noFill/>
        </p:spPr>
        <p:txBody>
          <a:bodyPr wrap="square" rtlCol="0">
            <a:spAutoFit/>
          </a:bodyPr>
          <a:lstStyle/>
          <a:p>
            <a:pPr>
              <a:lnSpc>
                <a:spcPts val="3200"/>
              </a:lnSpc>
            </a:pPr>
            <a:r>
              <a:rPr lang="en-US" sz="4000" b="1" dirty="0" smtClean="0">
                <a:solidFill>
                  <a:srgbClr val="00539C"/>
                </a:solidFill>
              </a:rPr>
              <a:t>Experiential Learning</a:t>
            </a:r>
            <a:endParaRPr lang="en-US" sz="2800" dirty="0" smtClean="0">
              <a:solidFill>
                <a:srgbClr val="00539C"/>
              </a:solidFill>
            </a:endParaRPr>
          </a:p>
        </p:txBody>
      </p:sp>
      <p:sp>
        <p:nvSpPr>
          <p:cNvPr id="2" name="Rectangle 1"/>
          <p:cNvSpPr/>
          <p:nvPr/>
        </p:nvSpPr>
        <p:spPr>
          <a:xfrm>
            <a:off x="762000" y="2133600"/>
            <a:ext cx="6096000" cy="4745915"/>
          </a:xfrm>
          <a:prstGeom prst="rect">
            <a:avLst/>
          </a:prstGeom>
        </p:spPr>
        <p:txBody>
          <a:bodyPr wrap="square">
            <a:spAutoFit/>
          </a:bodyPr>
          <a:lstStyle/>
          <a:p>
            <a:pPr marL="342900" lvl="0" indent="-342900">
              <a:spcBef>
                <a:spcPct val="20000"/>
              </a:spcBef>
              <a:buFont typeface="Arial" pitchFamily="34" charset="0"/>
              <a:buChar char="•"/>
            </a:pPr>
            <a:r>
              <a:rPr lang="en-US" sz="2400" dirty="0" smtClean="0">
                <a:solidFill>
                  <a:srgbClr val="1F497D"/>
                </a:solidFill>
              </a:rPr>
              <a:t>Study Abroad – </a:t>
            </a:r>
            <a:r>
              <a:rPr lang="en-US" sz="2400" dirty="0">
                <a:solidFill>
                  <a:srgbClr val="1F497D"/>
                </a:solidFill>
              </a:rPr>
              <a:t>The international </a:t>
            </a:r>
            <a:r>
              <a:rPr lang="en-US" sz="2400" dirty="0" smtClean="0">
                <a:solidFill>
                  <a:srgbClr val="1F497D"/>
                </a:solidFill>
              </a:rPr>
              <a:t>Study Program </a:t>
            </a:r>
            <a:r>
              <a:rPr lang="en-US" sz="2400" dirty="0" smtClean="0">
                <a:solidFill>
                  <a:srgbClr val="1F497D"/>
                </a:solidFill>
              </a:rPr>
              <a:t>is providing increased </a:t>
            </a:r>
            <a:r>
              <a:rPr lang="en-US" sz="2400" dirty="0" smtClean="0">
                <a:solidFill>
                  <a:srgbClr val="1F497D"/>
                </a:solidFill>
              </a:rPr>
              <a:t>opportunities for </a:t>
            </a:r>
            <a:r>
              <a:rPr lang="en-US" sz="2400" dirty="0" smtClean="0">
                <a:solidFill>
                  <a:srgbClr val="1F497D"/>
                </a:solidFill>
              </a:rPr>
              <a:t>students to choose from a variety </a:t>
            </a:r>
            <a:r>
              <a:rPr lang="en-US" sz="2400" dirty="0" smtClean="0">
                <a:solidFill>
                  <a:srgbClr val="1F497D"/>
                </a:solidFill>
              </a:rPr>
              <a:t>of formats </a:t>
            </a:r>
            <a:r>
              <a:rPr lang="en-US" sz="2400" dirty="0">
                <a:solidFill>
                  <a:srgbClr val="1F497D"/>
                </a:solidFill>
              </a:rPr>
              <a:t>of study </a:t>
            </a:r>
            <a:r>
              <a:rPr lang="en-US" sz="2400" dirty="0" smtClean="0">
                <a:solidFill>
                  <a:srgbClr val="1F497D"/>
                </a:solidFill>
              </a:rPr>
              <a:t>abroad experiences.</a:t>
            </a:r>
          </a:p>
          <a:p>
            <a:pPr lvl="0">
              <a:spcBef>
                <a:spcPct val="20000"/>
              </a:spcBef>
            </a:pPr>
            <a:endParaRPr lang="en-US" sz="2400" dirty="0" smtClean="0">
              <a:solidFill>
                <a:srgbClr val="1F497D"/>
              </a:solidFill>
            </a:endParaRPr>
          </a:p>
          <a:p>
            <a:pPr marL="342900" lvl="0" indent="-342900">
              <a:spcBef>
                <a:spcPct val="20000"/>
              </a:spcBef>
              <a:buFont typeface="Arial" pitchFamily="34" charset="0"/>
              <a:buChar char="•"/>
            </a:pPr>
            <a:r>
              <a:rPr lang="en-US" sz="2400" dirty="0" smtClean="0">
                <a:solidFill>
                  <a:srgbClr val="1F497D"/>
                </a:solidFill>
              </a:rPr>
              <a:t>Research Opportunities – The Center for Student Research and Creativity is </a:t>
            </a:r>
            <a:r>
              <a:rPr lang="en-US" sz="2400" dirty="0" smtClean="0">
                <a:solidFill>
                  <a:srgbClr val="1F497D"/>
                </a:solidFill>
              </a:rPr>
              <a:t>supporting a variety of </a:t>
            </a:r>
            <a:r>
              <a:rPr lang="en-US" sz="2400" dirty="0" smtClean="0">
                <a:solidFill>
                  <a:srgbClr val="1F497D"/>
                </a:solidFill>
              </a:rPr>
              <a:t>opportunities, such as </a:t>
            </a:r>
            <a:r>
              <a:rPr lang="en-US" sz="2400" dirty="0" smtClean="0">
                <a:solidFill>
                  <a:srgbClr val="1F497D"/>
                </a:solidFill>
              </a:rPr>
              <a:t>undergraduate </a:t>
            </a:r>
            <a:r>
              <a:rPr lang="en-US" sz="2400" dirty="0" smtClean="0">
                <a:solidFill>
                  <a:srgbClr val="1F497D"/>
                </a:solidFill>
              </a:rPr>
              <a:t>art majors </a:t>
            </a:r>
            <a:r>
              <a:rPr lang="en-US" sz="2400" dirty="0" smtClean="0">
                <a:solidFill>
                  <a:srgbClr val="1F497D"/>
                </a:solidFill>
              </a:rPr>
              <a:t>participating in field </a:t>
            </a:r>
            <a:r>
              <a:rPr lang="en-US" sz="2400" dirty="0" smtClean="0">
                <a:solidFill>
                  <a:srgbClr val="1F497D"/>
                </a:solidFill>
              </a:rPr>
              <a:t>experiences this summer in Terre Haute. </a:t>
            </a:r>
          </a:p>
          <a:p>
            <a:pPr marL="342900" lvl="0" indent="-342900">
              <a:spcBef>
                <a:spcPct val="20000"/>
              </a:spcBef>
              <a:buFont typeface="Arial" pitchFamily="34" charset="0"/>
              <a:buChar char="•"/>
            </a:pPr>
            <a:endParaRPr lang="en-US" sz="2400" dirty="0">
              <a:solidFill>
                <a:srgbClr val="1F497D"/>
              </a:solidFill>
            </a:endParaRPr>
          </a:p>
        </p:txBody>
      </p:sp>
    </p:spTree>
    <p:extLst>
      <p:ext uri="{BB962C8B-B14F-4D97-AF65-F5344CB8AC3E}">
        <p14:creationId xmlns="" xmlns:p14="http://schemas.microsoft.com/office/powerpoint/2010/main" val="221378939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609600" y="1521869"/>
            <a:ext cx="6553200" cy="535531"/>
          </a:xfrm>
          <a:prstGeom prst="rect">
            <a:avLst/>
          </a:prstGeom>
          <a:noFill/>
        </p:spPr>
        <p:txBody>
          <a:bodyPr wrap="square" rtlCol="0">
            <a:spAutoFit/>
          </a:bodyPr>
          <a:lstStyle/>
          <a:p>
            <a:pPr>
              <a:lnSpc>
                <a:spcPts val="3200"/>
              </a:lnSpc>
            </a:pPr>
            <a:r>
              <a:rPr lang="en-US" sz="4000" b="1" dirty="0" smtClean="0">
                <a:solidFill>
                  <a:srgbClr val="00539C"/>
                </a:solidFill>
                <a:latin typeface="+mj-lt"/>
              </a:rPr>
              <a:t>Community Engagement</a:t>
            </a:r>
            <a:endParaRPr lang="en-US" sz="2800" dirty="0" smtClean="0">
              <a:solidFill>
                <a:srgbClr val="00539C"/>
              </a:solidFill>
              <a:latin typeface="+mj-lt"/>
            </a:endParaRPr>
          </a:p>
        </p:txBody>
      </p:sp>
      <p:sp>
        <p:nvSpPr>
          <p:cNvPr id="6" name="TextBox 5"/>
          <p:cNvSpPr txBox="1"/>
          <p:nvPr/>
        </p:nvSpPr>
        <p:spPr>
          <a:xfrm>
            <a:off x="1066800" y="2134612"/>
            <a:ext cx="7086600" cy="3564053"/>
          </a:xfrm>
          <a:prstGeom prst="rect">
            <a:avLst/>
          </a:prstGeom>
          <a:noFill/>
        </p:spPr>
        <p:txBody>
          <a:bodyPr wrap="square" rtlCol="0">
            <a:spAutoFit/>
          </a:bodyPr>
          <a:lstStyle/>
          <a:p>
            <a:pPr marL="342900" indent="-342900">
              <a:spcBef>
                <a:spcPct val="20000"/>
              </a:spcBef>
              <a:buFont typeface="Arial" pitchFamily="34" charset="0"/>
              <a:buChar char="•"/>
            </a:pPr>
            <a:r>
              <a:rPr lang="en-US" sz="2400" dirty="0" smtClean="0">
                <a:solidFill>
                  <a:srgbClr val="1F497D"/>
                </a:solidFill>
              </a:rPr>
              <a:t>The Institute for Community Sustainability is contributing to an improved physical environment in the Wabash Valley.  </a:t>
            </a:r>
          </a:p>
          <a:p>
            <a:pPr marL="800100" lvl="1" indent="-342900">
              <a:spcBef>
                <a:spcPct val="20000"/>
              </a:spcBef>
              <a:buFont typeface="Arial" pitchFamily="34" charset="0"/>
              <a:buChar char="•"/>
            </a:pPr>
            <a:r>
              <a:rPr lang="en-US" sz="2400" dirty="0" smtClean="0">
                <a:solidFill>
                  <a:srgbClr val="1F497D"/>
                </a:solidFill>
              </a:rPr>
              <a:t>Students, faculty, and staff have participated in clean-up efforts and conducted environmental research in the </a:t>
            </a:r>
            <a:r>
              <a:rPr lang="en-US" sz="2400" dirty="0" err="1" smtClean="0">
                <a:solidFill>
                  <a:srgbClr val="1F497D"/>
                </a:solidFill>
              </a:rPr>
              <a:t>Wabashiki</a:t>
            </a:r>
            <a:r>
              <a:rPr lang="en-US" sz="2400" dirty="0" smtClean="0">
                <a:solidFill>
                  <a:srgbClr val="1F497D"/>
                </a:solidFill>
              </a:rPr>
              <a:t> Fish and Wildlife area.</a:t>
            </a:r>
          </a:p>
          <a:p>
            <a:pPr marL="800100" lvl="1" indent="-342900">
              <a:spcBef>
                <a:spcPct val="20000"/>
              </a:spcBef>
              <a:buFont typeface="Arial" pitchFamily="34" charset="0"/>
              <a:buChar char="•"/>
            </a:pPr>
            <a:r>
              <a:rPr lang="en-US" sz="2400" dirty="0" smtClean="0">
                <a:solidFill>
                  <a:srgbClr val="1F497D"/>
                </a:solidFill>
              </a:rPr>
              <a:t>Students, faculty, and staff have participated in the removal of invasive plant species at Dobbs Park.</a:t>
            </a:r>
            <a:endParaRPr lang="en-US" sz="2400" dirty="0">
              <a:solidFill>
                <a:srgbClr val="1F497D"/>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prstClr val="white"/>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prstClr val="white"/>
                </a:solidFill>
                <a:latin typeface="Berlin Sans FB Demi" pitchFamily="34" charset="0"/>
              </a:rPr>
              <a:t>The Pathway to Success</a:t>
            </a:r>
            <a:endParaRPr lang="en-US" sz="3600" dirty="0">
              <a:solidFill>
                <a:prstClr val="white"/>
              </a:solidFill>
              <a:latin typeface="Berlin Sans FB Demi" pitchFamily="34" charset="0"/>
            </a:endParaRPr>
          </a:p>
        </p:txBody>
      </p:sp>
      <p:sp>
        <p:nvSpPr>
          <p:cNvPr id="15" name="TextBox 14"/>
          <p:cNvSpPr txBox="1"/>
          <p:nvPr/>
        </p:nvSpPr>
        <p:spPr>
          <a:xfrm>
            <a:off x="609600" y="1521869"/>
            <a:ext cx="6553200" cy="535531"/>
          </a:xfrm>
          <a:prstGeom prst="rect">
            <a:avLst/>
          </a:prstGeom>
          <a:noFill/>
        </p:spPr>
        <p:txBody>
          <a:bodyPr wrap="square" rtlCol="0">
            <a:spAutoFit/>
          </a:bodyPr>
          <a:lstStyle/>
          <a:p>
            <a:pPr>
              <a:lnSpc>
                <a:spcPts val="3200"/>
              </a:lnSpc>
            </a:pPr>
            <a:r>
              <a:rPr lang="en-US" sz="4000" b="1" dirty="0" smtClean="0">
                <a:solidFill>
                  <a:srgbClr val="00539C"/>
                </a:solidFill>
              </a:rPr>
              <a:t>Community Engagement</a:t>
            </a:r>
            <a:endParaRPr lang="en-US" sz="2800" dirty="0" smtClean="0">
              <a:solidFill>
                <a:srgbClr val="00539C"/>
              </a:solidFill>
            </a:endParaRPr>
          </a:p>
        </p:txBody>
      </p:sp>
      <p:sp>
        <p:nvSpPr>
          <p:cNvPr id="6" name="TextBox 5"/>
          <p:cNvSpPr txBox="1"/>
          <p:nvPr/>
        </p:nvSpPr>
        <p:spPr>
          <a:xfrm>
            <a:off x="1066800" y="2134612"/>
            <a:ext cx="7086600" cy="4524315"/>
          </a:xfrm>
          <a:prstGeom prst="rect">
            <a:avLst/>
          </a:prstGeom>
          <a:noFill/>
        </p:spPr>
        <p:txBody>
          <a:bodyPr wrap="square" rtlCol="0">
            <a:spAutoFit/>
          </a:bodyPr>
          <a:lstStyle/>
          <a:p>
            <a:pPr marL="342900" indent="-342900">
              <a:spcBef>
                <a:spcPct val="20000"/>
              </a:spcBef>
              <a:buFont typeface="Arial" pitchFamily="34" charset="0"/>
              <a:buChar char="•"/>
            </a:pPr>
            <a:r>
              <a:rPr lang="en-US" sz="3200" dirty="0" smtClean="0">
                <a:solidFill>
                  <a:srgbClr val="1F497D"/>
                </a:solidFill>
              </a:rPr>
              <a:t>Enhance the Co-Curricular Experience – </a:t>
            </a:r>
            <a:r>
              <a:rPr lang="en-US" sz="3200" i="1" dirty="0" smtClean="0">
                <a:solidFill>
                  <a:srgbClr val="1F497D"/>
                </a:solidFill>
              </a:rPr>
              <a:t>The next state of projects for the initiative includes a comprehensive tracking and reporting system for student involvement on and off campus.  We will be able to connect with community organizations easier by receiving and recording their information online</a:t>
            </a:r>
            <a:r>
              <a:rPr lang="en-US" sz="3200" dirty="0" smtClean="0">
                <a:solidFill>
                  <a:srgbClr val="1F497D"/>
                </a:solidFill>
              </a:rPr>
              <a:t>. </a:t>
            </a:r>
            <a:endParaRPr lang="en-US" sz="3200" dirty="0">
              <a:solidFill>
                <a:srgbClr val="1F497D"/>
              </a:solidFill>
            </a:endParaRPr>
          </a:p>
        </p:txBody>
      </p:sp>
    </p:spTree>
    <p:extLst>
      <p:ext uri="{BB962C8B-B14F-4D97-AF65-F5344CB8AC3E}">
        <p14:creationId xmlns="" xmlns:p14="http://schemas.microsoft.com/office/powerpoint/2010/main" val="309565805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prstClr val="white"/>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prstClr val="white"/>
                </a:solidFill>
                <a:latin typeface="Berlin Sans FB Demi" pitchFamily="34" charset="0"/>
              </a:rPr>
              <a:t>The Pathway to Success</a:t>
            </a:r>
            <a:endParaRPr lang="en-US" sz="3600" dirty="0">
              <a:solidFill>
                <a:prstClr val="white"/>
              </a:solidFill>
              <a:latin typeface="Berlin Sans FB Demi" pitchFamily="34" charset="0"/>
            </a:endParaRPr>
          </a:p>
        </p:txBody>
      </p:sp>
      <p:sp>
        <p:nvSpPr>
          <p:cNvPr id="15" name="TextBox 14"/>
          <p:cNvSpPr txBox="1"/>
          <p:nvPr/>
        </p:nvSpPr>
        <p:spPr>
          <a:xfrm>
            <a:off x="609600" y="1521869"/>
            <a:ext cx="6553200" cy="535531"/>
          </a:xfrm>
          <a:prstGeom prst="rect">
            <a:avLst/>
          </a:prstGeom>
          <a:noFill/>
        </p:spPr>
        <p:txBody>
          <a:bodyPr wrap="square" rtlCol="0">
            <a:spAutoFit/>
          </a:bodyPr>
          <a:lstStyle/>
          <a:p>
            <a:pPr>
              <a:lnSpc>
                <a:spcPts val="3200"/>
              </a:lnSpc>
            </a:pPr>
            <a:r>
              <a:rPr lang="en-US" sz="4000" b="1" dirty="0" smtClean="0">
                <a:solidFill>
                  <a:srgbClr val="00539C"/>
                </a:solidFill>
              </a:rPr>
              <a:t>Community Engagement</a:t>
            </a:r>
            <a:endParaRPr lang="en-US" sz="2800" dirty="0" smtClean="0">
              <a:solidFill>
                <a:srgbClr val="00539C"/>
              </a:solidFill>
            </a:endParaRPr>
          </a:p>
        </p:txBody>
      </p:sp>
      <p:sp>
        <p:nvSpPr>
          <p:cNvPr id="6" name="TextBox 5"/>
          <p:cNvSpPr txBox="1"/>
          <p:nvPr/>
        </p:nvSpPr>
        <p:spPr>
          <a:xfrm>
            <a:off x="1066800" y="2134612"/>
            <a:ext cx="7086600" cy="3145476"/>
          </a:xfrm>
          <a:prstGeom prst="rect">
            <a:avLst/>
          </a:prstGeom>
          <a:noFill/>
        </p:spPr>
        <p:txBody>
          <a:bodyPr wrap="square" rtlCol="0">
            <a:spAutoFit/>
          </a:bodyPr>
          <a:lstStyle/>
          <a:p>
            <a:pPr marL="342900" indent="-342900">
              <a:spcBef>
                <a:spcPct val="20000"/>
              </a:spcBef>
              <a:buFont typeface="Arial" pitchFamily="34" charset="0"/>
              <a:buChar char="•"/>
            </a:pPr>
            <a:r>
              <a:rPr lang="en-US" sz="3200" dirty="0" smtClean="0">
                <a:solidFill>
                  <a:srgbClr val="1F497D"/>
                </a:solidFill>
              </a:rPr>
              <a:t>The SGA Initiative - Developed a statewide association, the Indiana Coalition of Student Leaders.</a:t>
            </a:r>
          </a:p>
          <a:p>
            <a:pPr marL="342900" indent="-342900">
              <a:spcBef>
                <a:spcPct val="20000"/>
              </a:spcBef>
              <a:buFont typeface="Arial" pitchFamily="34" charset="0"/>
              <a:buChar char="•"/>
            </a:pPr>
            <a:r>
              <a:rPr lang="en-US" sz="3200" dirty="0" smtClean="0">
                <a:solidFill>
                  <a:srgbClr val="1F497D"/>
                </a:solidFill>
              </a:rPr>
              <a:t>InShape - Partner with the ISU Wellness Initiative and the Governor’s InShape Indiana Program.</a:t>
            </a:r>
            <a:endParaRPr lang="en-US" sz="3200" dirty="0">
              <a:solidFill>
                <a:srgbClr val="1F497D"/>
              </a:solidFill>
            </a:endParaRPr>
          </a:p>
        </p:txBody>
      </p:sp>
    </p:spTree>
    <p:extLst>
      <p:ext uri="{BB962C8B-B14F-4D97-AF65-F5344CB8AC3E}">
        <p14:creationId xmlns="" xmlns:p14="http://schemas.microsoft.com/office/powerpoint/2010/main" val="296916933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219200"/>
            <a:ext cx="8915400" cy="6050887"/>
          </a:xfrm>
          <a:prstGeom prst="rect">
            <a:avLst/>
          </a:prstGeom>
          <a:noFill/>
        </p:spPr>
        <p:txBody>
          <a:bodyPr wrap="square" rtlCol="0">
            <a:spAutoFit/>
          </a:bodyPr>
          <a:lstStyle/>
          <a:p>
            <a:pPr>
              <a:lnSpc>
                <a:spcPts val="3200"/>
              </a:lnSpc>
            </a:pPr>
            <a:r>
              <a:rPr lang="en-US" sz="4000" b="1" dirty="0" smtClean="0">
                <a:solidFill>
                  <a:srgbClr val="00539C"/>
                </a:solidFill>
                <a:latin typeface="+mj-lt"/>
              </a:rPr>
              <a:t>Audit Recommendations</a:t>
            </a:r>
          </a:p>
          <a:p>
            <a:pPr>
              <a:lnSpc>
                <a:spcPts val="3200"/>
              </a:lnSpc>
            </a:pPr>
            <a:endParaRPr lang="en-US" sz="4000" b="1" dirty="0" smtClean="0">
              <a:solidFill>
                <a:srgbClr val="00539C"/>
              </a:solidFill>
              <a:latin typeface="+mj-lt"/>
            </a:endParaRPr>
          </a:p>
          <a:p>
            <a:pPr marL="342900" lvl="0" indent="-342900">
              <a:spcBef>
                <a:spcPct val="20000"/>
              </a:spcBef>
              <a:buFont typeface="Arial" pitchFamily="34" charset="0"/>
              <a:buChar char="•"/>
            </a:pPr>
            <a:r>
              <a:rPr lang="en-US" sz="3000" dirty="0">
                <a:solidFill>
                  <a:prstClr val="black"/>
                </a:solidFill>
              </a:rPr>
              <a:t>Significant progress in assessment and measurement</a:t>
            </a:r>
          </a:p>
          <a:p>
            <a:pPr marL="342900" lvl="0" indent="-342900">
              <a:spcBef>
                <a:spcPct val="20000"/>
              </a:spcBef>
              <a:buFont typeface="Arial" pitchFamily="34" charset="0"/>
              <a:buChar char="•"/>
            </a:pPr>
            <a:r>
              <a:rPr lang="en-US" sz="3000" dirty="0">
                <a:solidFill>
                  <a:prstClr val="black"/>
                </a:solidFill>
              </a:rPr>
              <a:t>More effectively measuring outcomes </a:t>
            </a:r>
          </a:p>
          <a:p>
            <a:pPr marL="742950" lvl="1" indent="-285750">
              <a:spcBef>
                <a:spcPct val="20000"/>
              </a:spcBef>
              <a:buFont typeface="Arial" pitchFamily="34" charset="0"/>
              <a:buChar char="–"/>
            </a:pPr>
            <a:r>
              <a:rPr lang="en-US" sz="2600" dirty="0">
                <a:solidFill>
                  <a:prstClr val="black"/>
                </a:solidFill>
              </a:rPr>
              <a:t>95% response rate on Community Engagement Inventory</a:t>
            </a:r>
          </a:p>
          <a:p>
            <a:pPr marL="342900" lvl="0" indent="-342900">
              <a:spcBef>
                <a:spcPct val="20000"/>
              </a:spcBef>
              <a:buFont typeface="Arial" pitchFamily="34" charset="0"/>
              <a:buChar char="•"/>
            </a:pPr>
            <a:r>
              <a:rPr lang="en-US" sz="3000" dirty="0">
                <a:solidFill>
                  <a:prstClr val="black"/>
                </a:solidFill>
              </a:rPr>
              <a:t>66% of students were exposed to community engagement </a:t>
            </a:r>
          </a:p>
          <a:p>
            <a:pPr marL="342900" lvl="0" indent="-342900">
              <a:spcBef>
                <a:spcPct val="20000"/>
              </a:spcBef>
              <a:buFont typeface="Arial" pitchFamily="34" charset="0"/>
              <a:buChar char="•"/>
            </a:pPr>
            <a:r>
              <a:rPr lang="en-US" sz="3000" dirty="0">
                <a:solidFill>
                  <a:prstClr val="black"/>
                </a:solidFill>
              </a:rPr>
              <a:t>Over 1.4 million hours of engagement in 2010-2011</a:t>
            </a:r>
          </a:p>
          <a:p>
            <a:pPr marL="342900" lvl="0" indent="-342900">
              <a:spcBef>
                <a:spcPct val="20000"/>
              </a:spcBef>
              <a:buFont typeface="Arial" pitchFamily="34" charset="0"/>
              <a:buChar char="•"/>
            </a:pPr>
            <a:r>
              <a:rPr lang="en-US" sz="3000" dirty="0">
                <a:solidFill>
                  <a:prstClr val="black"/>
                </a:solidFill>
              </a:rPr>
              <a:t>Almost 29% of UG sections resulted in referred publication</a:t>
            </a:r>
          </a:p>
          <a:p>
            <a:pPr marL="342900" lvl="0" indent="-342900">
              <a:spcBef>
                <a:spcPct val="20000"/>
              </a:spcBef>
              <a:buFont typeface="Arial" pitchFamily="34" charset="0"/>
              <a:buChar char="•"/>
            </a:pPr>
            <a:endParaRPr lang="en-US" sz="3000" dirty="0">
              <a:solidFill>
                <a:prstClr val="black"/>
              </a:solidFill>
            </a:endParaRPr>
          </a:p>
          <a:p>
            <a:pPr>
              <a:lnSpc>
                <a:spcPts val="3200"/>
              </a:lnSpc>
            </a:pPr>
            <a:endParaRPr lang="en-US" sz="2800" dirty="0" smtClean="0">
              <a:solidFill>
                <a:srgbClr val="00539C"/>
              </a:solidFill>
              <a:latin typeface="+mj-lt"/>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143000"/>
            <a:ext cx="8229600" cy="4983163"/>
          </a:xfrm>
        </p:spPr>
        <p:txBody>
          <a:bodyPr>
            <a:normAutofit/>
          </a:bodyPr>
          <a:lstStyle/>
          <a:p>
            <a:r>
              <a:rPr lang="en-US" dirty="0" smtClean="0"/>
              <a:t>Center for Community Engagement</a:t>
            </a:r>
          </a:p>
          <a:p>
            <a:r>
              <a:rPr lang="en-US" dirty="0" smtClean="0"/>
              <a:t>Center for Undergraduate Research and Creativity</a:t>
            </a:r>
          </a:p>
          <a:p>
            <a:r>
              <a:rPr lang="en-US" dirty="0" smtClean="0"/>
              <a:t>Dissemination of SENCER research</a:t>
            </a:r>
          </a:p>
          <a:p>
            <a:pPr lvl="1"/>
            <a:r>
              <a:rPr lang="en-US" dirty="0" smtClean="0"/>
              <a:t>National recognition</a:t>
            </a:r>
          </a:p>
          <a:p>
            <a:r>
              <a:rPr lang="en-US" dirty="0" smtClean="0"/>
              <a:t>Climate Action Plan </a:t>
            </a:r>
          </a:p>
          <a:p>
            <a:pPr lvl="1"/>
            <a:r>
              <a:rPr lang="en-US" dirty="0" smtClean="0"/>
              <a:t>Cost Savings and Carbon Footprint</a:t>
            </a:r>
          </a:p>
          <a:p>
            <a:r>
              <a:rPr lang="en-US" dirty="0" smtClean="0"/>
              <a:t>Student Government Association </a:t>
            </a:r>
          </a:p>
          <a:p>
            <a:pPr lvl="1"/>
            <a:r>
              <a:rPr lang="en-US" dirty="0" smtClean="0"/>
              <a:t>Improving student organization presence</a:t>
            </a:r>
          </a:p>
        </p:txBody>
      </p:sp>
      <p:cxnSp>
        <p:nvCxnSpPr>
          <p:cNvPr id="6" name="Straight Connector 5"/>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prstClr val="white"/>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prstClr val="white"/>
                </a:solidFill>
                <a:latin typeface="Berlin Sans FB Demi" pitchFamily="34" charset="0"/>
              </a:rPr>
              <a:t>The Pathway to Success</a:t>
            </a:r>
            <a:endParaRPr lang="en-US" sz="3600" dirty="0">
              <a:solidFill>
                <a:prstClr val="white"/>
              </a:solidFill>
              <a:latin typeface="Berlin Sans FB Demi" pitchFamily="34" charset="0"/>
            </a:endParaRPr>
          </a:p>
        </p:txBody>
      </p:sp>
    </p:spTree>
    <p:extLst>
      <p:ext uri="{BB962C8B-B14F-4D97-AF65-F5344CB8AC3E}">
        <p14:creationId xmlns="" xmlns:p14="http://schemas.microsoft.com/office/powerpoint/2010/main" val="1587767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143000"/>
            <a:ext cx="8229600" cy="4983163"/>
          </a:xfrm>
        </p:spPr>
        <p:txBody>
          <a:bodyPr>
            <a:normAutofit/>
          </a:bodyPr>
          <a:lstStyle/>
          <a:p>
            <a:r>
              <a:rPr lang="en-US" dirty="0" smtClean="0"/>
              <a:t>Redefine success to incorporate student participation, satisfaction, and relationship of programming to graduation/retention</a:t>
            </a:r>
          </a:p>
          <a:p>
            <a:r>
              <a:rPr lang="en-US" dirty="0" smtClean="0"/>
              <a:t>Study Abroad</a:t>
            </a:r>
          </a:p>
          <a:p>
            <a:r>
              <a:rPr lang="en-US" dirty="0" smtClean="0"/>
              <a:t>Involvement of more faculty and programs in SENCER</a:t>
            </a:r>
          </a:p>
          <a:p>
            <a:r>
              <a:rPr lang="en-US" dirty="0" smtClean="0"/>
              <a:t>Successful search for Director of Leadership Consortium</a:t>
            </a:r>
          </a:p>
          <a:p>
            <a:r>
              <a:rPr lang="en-US" dirty="0" smtClean="0"/>
              <a:t>Co-Curricular Record Implementation</a:t>
            </a:r>
          </a:p>
          <a:p>
            <a:endParaRPr lang="en-US" dirty="0" smtClean="0"/>
          </a:p>
          <a:p>
            <a:endParaRPr lang="en-US" dirty="0" smtClean="0"/>
          </a:p>
          <a:p>
            <a:endParaRPr lang="en-US" dirty="0" smtClean="0"/>
          </a:p>
        </p:txBody>
      </p:sp>
      <p:cxnSp>
        <p:nvCxnSpPr>
          <p:cNvPr id="6" name="Straight Connector 5"/>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prstClr val="white"/>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prstClr val="white"/>
                </a:solidFill>
                <a:latin typeface="Berlin Sans FB Demi" pitchFamily="34" charset="0"/>
              </a:rPr>
              <a:t>The Pathway to Success</a:t>
            </a:r>
            <a:endParaRPr lang="en-US" sz="3600" dirty="0">
              <a:solidFill>
                <a:prstClr val="white"/>
              </a:solidFill>
              <a:latin typeface="Berlin Sans FB Demi" pitchFamily="34" charset="0"/>
            </a:endParaRPr>
          </a:p>
        </p:txBody>
      </p:sp>
    </p:spTree>
    <p:extLst>
      <p:ext uri="{BB962C8B-B14F-4D97-AF65-F5344CB8AC3E}">
        <p14:creationId xmlns="" xmlns:p14="http://schemas.microsoft.com/office/powerpoint/2010/main" val="2250886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219200"/>
            <a:ext cx="8610600" cy="7971413"/>
          </a:xfrm>
          <a:prstGeom prst="rect">
            <a:avLst/>
          </a:prstGeom>
          <a:noFill/>
        </p:spPr>
        <p:txBody>
          <a:bodyPr wrap="square" rtlCol="0">
            <a:spAutoFit/>
          </a:bodyPr>
          <a:lstStyle/>
          <a:p>
            <a:pPr>
              <a:lnSpc>
                <a:spcPts val="3200"/>
              </a:lnSpc>
            </a:pPr>
            <a:r>
              <a:rPr lang="en-US" sz="4000" b="1" dirty="0" smtClean="0">
                <a:solidFill>
                  <a:srgbClr val="00539C"/>
                </a:solidFill>
                <a:latin typeface="+mj-lt"/>
              </a:rPr>
              <a:t>Summary</a:t>
            </a:r>
          </a:p>
          <a:p>
            <a:pPr marL="342900" indent="-342900">
              <a:lnSpc>
                <a:spcPts val="3200"/>
              </a:lnSpc>
              <a:spcBef>
                <a:spcPct val="20000"/>
              </a:spcBef>
              <a:buFont typeface="Arial" pitchFamily="34" charset="0"/>
              <a:buChar char="•"/>
            </a:pPr>
            <a:r>
              <a:rPr lang="en-US" sz="3200" dirty="0" smtClean="0"/>
              <a:t> Significant progress has been made toward incorporating experiential learning into every academic program.</a:t>
            </a:r>
          </a:p>
          <a:p>
            <a:pPr marL="342900" indent="-342900">
              <a:lnSpc>
                <a:spcPts val="3200"/>
              </a:lnSpc>
              <a:spcBef>
                <a:spcPct val="20000"/>
              </a:spcBef>
              <a:buFont typeface="Arial" pitchFamily="34" charset="0"/>
              <a:buChar char="•"/>
            </a:pPr>
            <a:r>
              <a:rPr lang="en-US" sz="3200" dirty="0" smtClean="0"/>
              <a:t>Data collection has improved – but cooperation is still </a:t>
            </a:r>
            <a:r>
              <a:rPr lang="en-US" sz="3200" dirty="0" smtClean="0"/>
              <a:t>needed.</a:t>
            </a:r>
          </a:p>
          <a:p>
            <a:pPr marL="342900" indent="-342900">
              <a:lnSpc>
                <a:spcPts val="3200"/>
              </a:lnSpc>
              <a:spcBef>
                <a:spcPct val="20000"/>
              </a:spcBef>
              <a:buFont typeface="Arial" pitchFamily="34" charset="0"/>
              <a:buChar char="•"/>
            </a:pPr>
            <a:r>
              <a:rPr lang="en-US" sz="3200" dirty="0" smtClean="0"/>
              <a:t>Many initiative activities have been institutionalized.</a:t>
            </a:r>
          </a:p>
          <a:p>
            <a:pPr marL="342900" indent="-342900">
              <a:lnSpc>
                <a:spcPts val="3200"/>
              </a:lnSpc>
              <a:spcBef>
                <a:spcPct val="20000"/>
              </a:spcBef>
              <a:buFont typeface="Arial" pitchFamily="34" charset="0"/>
              <a:buChar char="•"/>
            </a:pPr>
            <a:r>
              <a:rPr lang="en-US" sz="3200" dirty="0" smtClean="0"/>
              <a:t>Leadership Consortium needs to be revisited. </a:t>
            </a:r>
          </a:p>
          <a:p>
            <a:pPr marL="342900" indent="-342900">
              <a:lnSpc>
                <a:spcPts val="3200"/>
              </a:lnSpc>
              <a:spcBef>
                <a:spcPct val="20000"/>
              </a:spcBef>
            </a:pPr>
            <a:r>
              <a:rPr lang="en-US" sz="3200" dirty="0" smtClean="0"/>
              <a:t> </a:t>
            </a:r>
            <a:endParaRPr lang="en-US" sz="3200" dirty="0" smtClean="0"/>
          </a:p>
          <a:p>
            <a:pPr>
              <a:lnSpc>
                <a:spcPts val="3200"/>
              </a:lnSpc>
              <a:buFont typeface="Arial" pitchFamily="34" charset="0"/>
              <a:buChar char="•"/>
            </a:pPr>
            <a:endParaRPr lang="en-US" sz="4000" b="1" dirty="0" smtClean="0">
              <a:solidFill>
                <a:srgbClr val="00539C"/>
              </a:solidFill>
              <a:latin typeface="+mj-lt"/>
            </a:endParaRPr>
          </a:p>
          <a:p>
            <a:pPr marL="365760" indent="-365760">
              <a:lnSpc>
                <a:spcPts val="3200"/>
              </a:lnSpc>
              <a:buFont typeface="Arial" pitchFamily="34" charset="0"/>
              <a:buChar char="•"/>
            </a:pPr>
            <a:endParaRPr lang="en-US" sz="2800" dirty="0" smtClean="0">
              <a:latin typeface="+mj-lt"/>
            </a:endParaRPr>
          </a:p>
          <a:p>
            <a:pPr marL="365760" indent="-365760">
              <a:lnSpc>
                <a:spcPts val="3200"/>
              </a:lnSpc>
              <a:buFont typeface="Arial" pitchFamily="34" charset="0"/>
              <a:buChar char="•"/>
            </a:pPr>
            <a:endParaRPr lang="en-US" sz="2800" dirty="0" smtClean="0">
              <a:latin typeface="+mj-lt"/>
            </a:endParaRPr>
          </a:p>
          <a:p>
            <a:pPr>
              <a:lnSpc>
                <a:spcPts val="3200"/>
              </a:lnSpc>
            </a:pPr>
            <a:endParaRPr lang="en-US" sz="4000" b="1" dirty="0" smtClean="0">
              <a:solidFill>
                <a:srgbClr val="00539C"/>
              </a:solidFill>
              <a:latin typeface="+mj-lt"/>
            </a:endParaRPr>
          </a:p>
          <a:p>
            <a:pPr>
              <a:lnSpc>
                <a:spcPts val="3200"/>
              </a:lnSpc>
              <a:buFont typeface="Arial" pitchFamily="34" charset="0"/>
              <a:buChar char="•"/>
            </a:pPr>
            <a:endParaRPr lang="en-US" sz="4000" b="1" dirty="0" smtClean="0">
              <a:solidFill>
                <a:srgbClr val="00539C"/>
              </a:solidFill>
              <a:latin typeface="+mj-lt"/>
            </a:endParaRPr>
          </a:p>
          <a:p>
            <a:pPr>
              <a:lnSpc>
                <a:spcPts val="3200"/>
              </a:lnSpc>
              <a:buFont typeface="Arial" pitchFamily="34" charset="0"/>
              <a:buChar char="•"/>
            </a:pPr>
            <a:endParaRPr lang="en-US" sz="4000" b="1" dirty="0" smtClean="0">
              <a:solidFill>
                <a:srgbClr val="00539C"/>
              </a:solidFill>
              <a:latin typeface="+mj-lt"/>
            </a:endParaRPr>
          </a:p>
          <a:p>
            <a:pPr>
              <a:lnSpc>
                <a:spcPts val="3200"/>
              </a:lnSpc>
            </a:pPr>
            <a:endParaRPr lang="en-US" sz="4000" b="1" dirty="0" smtClean="0">
              <a:solidFill>
                <a:srgbClr val="00539C"/>
              </a:solidFill>
              <a:latin typeface="+mj-lt"/>
            </a:endParaRPr>
          </a:p>
          <a:p>
            <a:pPr>
              <a:lnSpc>
                <a:spcPts val="3200"/>
              </a:lnSpc>
            </a:pPr>
            <a:endParaRPr lang="en-US" sz="2800" dirty="0" smtClean="0">
              <a:solidFill>
                <a:srgbClr val="00539C"/>
              </a:solidFill>
              <a:latin typeface="+mj-lt"/>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445669"/>
            <a:ext cx="8686800" cy="535531"/>
          </a:xfrm>
          <a:prstGeom prst="rect">
            <a:avLst/>
          </a:prstGeom>
          <a:noFill/>
        </p:spPr>
        <p:txBody>
          <a:bodyPr wrap="square" rtlCol="0">
            <a:spAutoFit/>
          </a:bodyPr>
          <a:lstStyle/>
          <a:p>
            <a:pPr algn="ctr">
              <a:lnSpc>
                <a:spcPts val="3200"/>
              </a:lnSpc>
            </a:pPr>
            <a:r>
              <a:rPr lang="en-US" sz="4000" b="1" dirty="0" smtClean="0">
                <a:solidFill>
                  <a:srgbClr val="00539C"/>
                </a:solidFill>
                <a:latin typeface="+mj-lt"/>
              </a:rPr>
              <a:t>Discussion - Questions</a:t>
            </a:r>
            <a:endParaRPr lang="en-US" sz="2800" dirty="0" smtClean="0">
              <a:solidFill>
                <a:srgbClr val="00539C"/>
              </a:solidFill>
              <a:latin typeface="+mj-lt"/>
            </a:endParaRPr>
          </a:p>
        </p:txBody>
      </p:sp>
      <p:pic>
        <p:nvPicPr>
          <p:cNvPr id="10" name="Picture 9" descr="earth day.jpg"/>
          <p:cNvPicPr>
            <a:picLocks noChangeAspect="1"/>
          </p:cNvPicPr>
          <p:nvPr/>
        </p:nvPicPr>
        <p:blipFill>
          <a:blip r:embed="rId3" cstate="print"/>
          <a:stretch>
            <a:fillRect/>
          </a:stretch>
        </p:blipFill>
        <p:spPr>
          <a:xfrm>
            <a:off x="1524000" y="2057400"/>
            <a:ext cx="6248400" cy="4147644"/>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0" name="TextBox 9"/>
          <p:cNvSpPr txBox="1"/>
          <p:nvPr/>
        </p:nvSpPr>
        <p:spPr>
          <a:xfrm>
            <a:off x="228600" y="1219200"/>
            <a:ext cx="2209800" cy="1446550"/>
          </a:xfrm>
          <a:prstGeom prst="rect">
            <a:avLst/>
          </a:prstGeom>
          <a:noFill/>
        </p:spPr>
        <p:txBody>
          <a:bodyPr wrap="square" rtlCol="0">
            <a:spAutoFit/>
          </a:bodyPr>
          <a:lstStyle/>
          <a:p>
            <a:r>
              <a:rPr lang="en-US" sz="8800" i="1" dirty="0" smtClean="0">
                <a:solidFill>
                  <a:srgbClr val="000000"/>
                </a:solidFill>
                <a:latin typeface="Garamond" pitchFamily="18" charset="0"/>
              </a:rPr>
              <a:t>Goal</a:t>
            </a:r>
            <a:endParaRPr lang="en-US" sz="2000" dirty="0">
              <a:latin typeface="Garamond" pitchFamily="18" charset="0"/>
              <a:cs typeface="Arial" pitchFamily="34" charset="0"/>
            </a:endParaRPr>
          </a:p>
        </p:txBody>
      </p:sp>
      <p:sp>
        <p:nvSpPr>
          <p:cNvPr id="12" name="TextBox 11"/>
          <p:cNvSpPr txBox="1"/>
          <p:nvPr/>
        </p:nvSpPr>
        <p:spPr>
          <a:xfrm>
            <a:off x="2438400" y="1371600"/>
            <a:ext cx="2667000" cy="1862048"/>
          </a:xfrm>
          <a:prstGeom prst="rect">
            <a:avLst/>
          </a:prstGeom>
          <a:noFill/>
        </p:spPr>
        <p:txBody>
          <a:bodyPr wrap="square" rtlCol="0">
            <a:spAutoFit/>
          </a:bodyPr>
          <a:lstStyle/>
          <a:p>
            <a:r>
              <a:rPr lang="en-US" sz="11500" i="1" spc="-600" dirty="0" smtClean="0">
                <a:solidFill>
                  <a:srgbClr val="00539C"/>
                </a:solidFill>
                <a:latin typeface="Garamond" pitchFamily="18" charset="0"/>
              </a:rPr>
              <a:t>Two</a:t>
            </a:r>
            <a:endParaRPr lang="en-US" sz="11500" spc="-600" dirty="0"/>
          </a:p>
        </p:txBody>
      </p:sp>
      <p:sp>
        <p:nvSpPr>
          <p:cNvPr id="15" name="TextBox 14"/>
          <p:cNvSpPr txBox="1"/>
          <p:nvPr/>
        </p:nvSpPr>
        <p:spPr>
          <a:xfrm>
            <a:off x="4953000" y="2057400"/>
            <a:ext cx="4495800" cy="918841"/>
          </a:xfrm>
          <a:prstGeom prst="rect">
            <a:avLst/>
          </a:prstGeom>
          <a:noFill/>
        </p:spPr>
        <p:txBody>
          <a:bodyPr wrap="square" rtlCol="0">
            <a:spAutoFit/>
          </a:bodyPr>
          <a:lstStyle/>
          <a:p>
            <a:pPr>
              <a:lnSpc>
                <a:spcPts val="3200"/>
              </a:lnSpc>
            </a:pPr>
            <a:r>
              <a:rPr lang="en-US" sz="3200" b="1" dirty="0" smtClean="0">
                <a:solidFill>
                  <a:srgbClr val="00539C"/>
                </a:solidFill>
                <a:latin typeface="+mj-lt"/>
              </a:rPr>
              <a:t>Advance Experiential Learning</a:t>
            </a:r>
          </a:p>
        </p:txBody>
      </p:sp>
      <p:sp>
        <p:nvSpPr>
          <p:cNvPr id="14" name="TextBox 13"/>
          <p:cNvSpPr txBox="1"/>
          <p:nvPr/>
        </p:nvSpPr>
        <p:spPr>
          <a:xfrm>
            <a:off x="381000" y="3352800"/>
            <a:ext cx="8382000" cy="1384995"/>
          </a:xfrm>
          <a:prstGeom prst="rect">
            <a:avLst/>
          </a:prstGeom>
          <a:noFill/>
        </p:spPr>
        <p:txBody>
          <a:bodyPr wrap="square" rtlCol="0">
            <a:spAutoFit/>
          </a:bodyPr>
          <a:lstStyle/>
          <a:p>
            <a:r>
              <a:rPr lang="en-US" sz="2800" b="1" dirty="0" smtClean="0"/>
              <a:t>Goal Chairs: </a:t>
            </a:r>
            <a:r>
              <a:rPr lang="en-US" sz="2800" dirty="0" smtClean="0"/>
              <a:t>	Carmen Tillery, Nancy Rogers</a:t>
            </a:r>
          </a:p>
          <a:p>
            <a:r>
              <a:rPr lang="en-US" sz="2800" b="1" dirty="0" smtClean="0"/>
              <a:t>Audit Chair:</a:t>
            </a:r>
            <a:r>
              <a:rPr lang="en-US" sz="2800" dirty="0" smtClean="0"/>
              <a:t>		Yasenka Peterson</a:t>
            </a:r>
          </a:p>
          <a:p>
            <a:r>
              <a:rPr lang="en-US" sz="2800" b="1" dirty="0" smtClean="0"/>
              <a:t>Audit Team:</a:t>
            </a:r>
            <a:r>
              <a:rPr lang="en-US" sz="2800" dirty="0" smtClean="0"/>
              <a:t>		Kim </a:t>
            </a:r>
            <a:r>
              <a:rPr lang="en-US" sz="2800" dirty="0" err="1" smtClean="0"/>
              <a:t>Bodey</a:t>
            </a:r>
            <a:r>
              <a:rPr lang="en-US" sz="2800" dirty="0" smtClean="0"/>
              <a:t>, Lindsey </a:t>
            </a:r>
            <a:r>
              <a:rPr lang="en-US" sz="2800" dirty="0" err="1" smtClean="0"/>
              <a:t>Eberman</a:t>
            </a:r>
            <a:endParaRPr lang="en-US" sz="28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graphicFrame>
        <p:nvGraphicFramePr>
          <p:cNvPr id="19" name="Table 18"/>
          <p:cNvGraphicFramePr>
            <a:graphicFrameLocks noGrp="1"/>
          </p:cNvGraphicFramePr>
          <p:nvPr/>
        </p:nvGraphicFramePr>
        <p:xfrm>
          <a:off x="990600" y="1371600"/>
          <a:ext cx="6267451" cy="4953000"/>
        </p:xfrm>
        <a:graphic>
          <a:graphicData uri="http://schemas.openxmlformats.org/drawingml/2006/table">
            <a:tbl>
              <a:tblPr/>
              <a:tblGrid>
                <a:gridCol w="144836"/>
                <a:gridCol w="3594567"/>
                <a:gridCol w="632012"/>
                <a:gridCol w="632012"/>
                <a:gridCol w="632012"/>
                <a:gridCol w="632012"/>
              </a:tblGrid>
              <a:tr h="600364">
                <a:tc>
                  <a:txBody>
                    <a:bodyPr/>
                    <a:lstStyle/>
                    <a:p>
                      <a:pPr algn="l" fontAlgn="b"/>
                      <a:r>
                        <a:rPr lang="en-US" sz="1100" b="0" i="0" u="none" strike="noStrike" dirty="0">
                          <a:solidFill>
                            <a:srgbClr val="000000"/>
                          </a:solidFill>
                          <a:latin typeface="Calibri"/>
                        </a:rPr>
                        <a:t> </a:t>
                      </a:r>
                    </a:p>
                  </a:txBody>
                  <a:tcPr marL="9473" marR="9473" marT="947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a:solidFill>
                            <a:srgbClr val="000000"/>
                          </a:solidFill>
                          <a:latin typeface="Calibri"/>
                        </a:rPr>
                        <a:t>Goal #2 Benchmarks</a:t>
                      </a:r>
                    </a:p>
                  </a:txBody>
                  <a:tcPr marL="9473" marR="9473" marT="947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latin typeface="Calibri"/>
                        </a:rPr>
                        <a:t>2008</a:t>
                      </a:r>
                    </a:p>
                  </a:txBody>
                  <a:tcPr marL="9473" marR="9473" marT="94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smtClean="0">
                          <a:solidFill>
                            <a:srgbClr val="000000"/>
                          </a:solidFill>
                          <a:latin typeface="Calibri"/>
                        </a:rPr>
                        <a:t>2010</a:t>
                      </a:r>
                      <a:endParaRPr lang="en-US" sz="1400" b="1" i="0" u="none" strike="noStrike" dirty="0">
                        <a:solidFill>
                          <a:srgbClr val="000000"/>
                        </a:solidFill>
                        <a:latin typeface="Calibri"/>
                      </a:endParaRPr>
                    </a:p>
                  </a:txBody>
                  <a:tcPr marL="9473" marR="9473" marT="94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smtClean="0">
                          <a:solidFill>
                            <a:srgbClr val="000000"/>
                          </a:solidFill>
                          <a:latin typeface="Calibri"/>
                        </a:rPr>
                        <a:t>2011</a:t>
                      </a:r>
                      <a:endParaRPr lang="en-US" sz="1400" b="1" i="0" u="none" strike="noStrike" dirty="0">
                        <a:solidFill>
                          <a:srgbClr val="000000"/>
                        </a:solidFill>
                        <a:latin typeface="Calibri"/>
                      </a:endParaRPr>
                    </a:p>
                  </a:txBody>
                  <a:tcPr marL="9473" marR="9473" marT="94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2014 Target</a:t>
                      </a:r>
                    </a:p>
                  </a:txBody>
                  <a:tcPr marL="9473" marR="9473" marT="94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69818">
                <a:tc>
                  <a:txBody>
                    <a:bodyPr/>
                    <a:lstStyle/>
                    <a:p>
                      <a:pPr algn="l" fontAlgn="b"/>
                      <a:r>
                        <a:rPr lang="en-US" sz="1100" b="0" i="0" u="none" strike="noStrike">
                          <a:solidFill>
                            <a:srgbClr val="000000"/>
                          </a:solidFill>
                          <a:latin typeface="Calibri"/>
                        </a:rPr>
                        <a:t> </a:t>
                      </a:r>
                    </a:p>
                  </a:txBody>
                  <a:tcPr marL="9473" marR="9473" marT="947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dirty="0" smtClean="0">
                          <a:solidFill>
                            <a:srgbClr val="000000"/>
                          </a:solidFill>
                          <a:latin typeface="Calibri"/>
                        </a:rPr>
                        <a:t>Total international student experiences</a:t>
                      </a:r>
                      <a:endParaRPr lang="en-US" sz="1600" b="1" i="0" u="none" strike="noStrike" dirty="0">
                        <a:solidFill>
                          <a:srgbClr val="000000"/>
                        </a:solidFill>
                        <a:latin typeface="Calibri"/>
                      </a:endParaRPr>
                    </a:p>
                  </a:txBody>
                  <a:tcPr marL="9473" marR="9473" marT="947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64</a:t>
                      </a:r>
                      <a:endParaRPr lang="en-US" sz="1400" b="0" i="0" u="none" strike="noStrike" dirty="0">
                        <a:solidFill>
                          <a:srgbClr val="000000"/>
                        </a:solidFill>
                        <a:latin typeface="Calibri"/>
                      </a:endParaRPr>
                    </a:p>
                  </a:txBody>
                  <a:tcPr marL="9473" marR="9473" marT="9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68</a:t>
                      </a:r>
                      <a:endParaRPr lang="en-US" sz="1400" b="0" i="0" u="none" strike="noStrike" dirty="0">
                        <a:solidFill>
                          <a:srgbClr val="000000"/>
                        </a:solidFill>
                        <a:latin typeface="Calibri"/>
                      </a:endParaRPr>
                    </a:p>
                  </a:txBody>
                  <a:tcPr marL="9473" marR="9473" marT="9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161</a:t>
                      </a:r>
                      <a:endParaRPr lang="en-US" sz="1400" b="0" i="0" u="none" strike="noStrike" dirty="0">
                        <a:solidFill>
                          <a:srgbClr val="000000"/>
                        </a:solidFill>
                        <a:latin typeface="Calibri"/>
                      </a:endParaRPr>
                    </a:p>
                  </a:txBody>
                  <a:tcPr marL="9473" marR="9473" marT="9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270</a:t>
                      </a:r>
                      <a:endParaRPr lang="en-US" sz="1400" b="0" i="0" u="none" strike="noStrike" dirty="0">
                        <a:solidFill>
                          <a:srgbClr val="000000"/>
                        </a:solidFill>
                        <a:latin typeface="Calibri"/>
                      </a:endParaRPr>
                    </a:p>
                  </a:txBody>
                  <a:tcPr marL="9473" marR="9473" marT="9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69818">
                <a:tc>
                  <a:txBody>
                    <a:bodyPr/>
                    <a:lstStyle/>
                    <a:p>
                      <a:pPr algn="l" fontAlgn="b"/>
                      <a:r>
                        <a:rPr lang="en-US" sz="1100" b="0" i="0" u="none" strike="noStrike">
                          <a:solidFill>
                            <a:srgbClr val="000000"/>
                          </a:solidFill>
                          <a:latin typeface="Calibri"/>
                        </a:rPr>
                        <a:t> </a:t>
                      </a:r>
                    </a:p>
                  </a:txBody>
                  <a:tcPr marL="9473" marR="9473" marT="947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0000"/>
                          </a:solidFill>
                          <a:latin typeface="Calibri"/>
                        </a:rPr>
                        <a:t>Degree programs with a required significant experiential learning component.</a:t>
                      </a:r>
                    </a:p>
                  </a:txBody>
                  <a:tcPr marL="9473" marR="9473" marT="947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52%</a:t>
                      </a:r>
                      <a:endParaRPr lang="en-US" sz="1400" b="0" i="0" u="none" strike="noStrike" dirty="0">
                        <a:solidFill>
                          <a:srgbClr val="000000"/>
                        </a:solidFill>
                        <a:latin typeface="Calibri"/>
                      </a:endParaRPr>
                    </a:p>
                  </a:txBody>
                  <a:tcPr marL="9473" marR="9473" marT="9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52%</a:t>
                      </a:r>
                      <a:endParaRPr lang="en-US" sz="1400" b="0" i="0" u="none" strike="noStrike" dirty="0">
                        <a:solidFill>
                          <a:srgbClr val="000000"/>
                        </a:solidFill>
                        <a:latin typeface="Calibri"/>
                      </a:endParaRPr>
                    </a:p>
                  </a:txBody>
                  <a:tcPr marL="9473" marR="9473" marT="9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68%</a:t>
                      </a:r>
                      <a:endParaRPr lang="en-US" sz="1400" b="0" i="0" u="none" strike="noStrike" dirty="0">
                        <a:solidFill>
                          <a:srgbClr val="000000"/>
                        </a:solidFill>
                        <a:latin typeface="Calibri"/>
                      </a:endParaRPr>
                    </a:p>
                  </a:txBody>
                  <a:tcPr marL="9473" marR="9473" marT="9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100%</a:t>
                      </a:r>
                    </a:p>
                  </a:txBody>
                  <a:tcPr marL="9473" marR="9473" marT="9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69818">
                <a:tc>
                  <a:txBody>
                    <a:bodyPr/>
                    <a:lstStyle/>
                    <a:p>
                      <a:pPr algn="l" fontAlgn="b"/>
                      <a:r>
                        <a:rPr lang="en-US" sz="1100" b="0" i="0" u="none" strike="noStrike">
                          <a:solidFill>
                            <a:srgbClr val="000000"/>
                          </a:solidFill>
                          <a:latin typeface="Calibri"/>
                        </a:rPr>
                        <a:t> </a:t>
                      </a:r>
                    </a:p>
                  </a:txBody>
                  <a:tcPr marL="9473" marR="9473" marT="947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dirty="0">
                          <a:solidFill>
                            <a:srgbClr val="000000"/>
                          </a:solidFill>
                          <a:latin typeface="Calibri"/>
                        </a:rPr>
                        <a:t>New </a:t>
                      </a:r>
                      <a:r>
                        <a:rPr lang="en-US" sz="1600" b="1" i="0" u="none" strike="noStrike" dirty="0" smtClean="0">
                          <a:solidFill>
                            <a:srgbClr val="000000"/>
                          </a:solidFill>
                          <a:latin typeface="Calibri"/>
                        </a:rPr>
                        <a:t>graduates’ </a:t>
                      </a:r>
                      <a:r>
                        <a:rPr lang="en-US" sz="1600" b="1" i="0" u="none" strike="noStrike" dirty="0">
                          <a:solidFill>
                            <a:srgbClr val="000000"/>
                          </a:solidFill>
                          <a:latin typeface="Calibri"/>
                        </a:rPr>
                        <a:t>participation in experiential learning within their major.</a:t>
                      </a:r>
                    </a:p>
                  </a:txBody>
                  <a:tcPr marL="9473" marR="9473" marT="947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75%</a:t>
                      </a:r>
                      <a:endParaRPr lang="en-US" sz="1400" b="0" i="0" u="none" strike="noStrike" dirty="0">
                        <a:solidFill>
                          <a:srgbClr val="000000"/>
                        </a:solidFill>
                        <a:latin typeface="Calibri"/>
                      </a:endParaRPr>
                    </a:p>
                  </a:txBody>
                  <a:tcPr marL="9473" marR="9473" marT="9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76%</a:t>
                      </a:r>
                      <a:endParaRPr lang="en-US" sz="1400" b="0" i="0" u="none" strike="noStrike" dirty="0">
                        <a:solidFill>
                          <a:srgbClr val="000000"/>
                        </a:solidFill>
                        <a:latin typeface="Calibri"/>
                      </a:endParaRPr>
                    </a:p>
                  </a:txBody>
                  <a:tcPr marL="9473" marR="9473" marT="9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77%</a:t>
                      </a:r>
                      <a:endParaRPr lang="en-US" sz="1400" b="0" i="0" u="none" strike="noStrike" dirty="0">
                        <a:solidFill>
                          <a:srgbClr val="000000"/>
                        </a:solidFill>
                        <a:latin typeface="Calibri"/>
                      </a:endParaRPr>
                    </a:p>
                  </a:txBody>
                  <a:tcPr marL="9473" marR="9473" marT="9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100%</a:t>
                      </a:r>
                    </a:p>
                  </a:txBody>
                  <a:tcPr marL="9473" marR="9473" marT="9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69818">
                <a:tc>
                  <a:txBody>
                    <a:bodyPr/>
                    <a:lstStyle/>
                    <a:p>
                      <a:pPr algn="l" fontAlgn="b"/>
                      <a:r>
                        <a:rPr lang="en-US" sz="1100" b="0" i="0" u="none" strike="noStrike">
                          <a:solidFill>
                            <a:srgbClr val="000000"/>
                          </a:solidFill>
                          <a:latin typeface="Calibri"/>
                        </a:rPr>
                        <a:t> </a:t>
                      </a:r>
                    </a:p>
                  </a:txBody>
                  <a:tcPr marL="9473" marR="9473" marT="947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dirty="0">
                          <a:solidFill>
                            <a:srgbClr val="000000"/>
                          </a:solidFill>
                          <a:latin typeface="Calibri"/>
                        </a:rPr>
                        <a:t>Students who participate in international (non-credit and for-credit) experience.</a:t>
                      </a:r>
                    </a:p>
                  </a:txBody>
                  <a:tcPr marL="9473" marR="9473" marT="947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dirty="0">
                        <a:solidFill>
                          <a:srgbClr val="000000"/>
                        </a:solidFill>
                        <a:latin typeface="Calibri"/>
                      </a:endParaRPr>
                    </a:p>
                  </a:txBody>
                  <a:tcPr marL="9473" marR="9473" marT="9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400" b="0" i="0" u="none" strike="noStrike" baseline="0" dirty="0" smtClean="0">
                        <a:solidFill>
                          <a:srgbClr val="000000"/>
                        </a:solidFill>
                        <a:latin typeface="+mn-lt"/>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baseline="0" dirty="0" smtClean="0">
                          <a:solidFill>
                            <a:srgbClr val="000000"/>
                          </a:solidFill>
                          <a:latin typeface="+mn-lt"/>
                        </a:rPr>
                        <a:t>1.8%</a:t>
                      </a:r>
                      <a:r>
                        <a:rPr lang="en-US" sz="1400" b="0" i="0" u="none" strike="noStrike" baseline="30000" dirty="0" smtClean="0">
                          <a:solidFill>
                            <a:srgbClr val="000000"/>
                          </a:solidFill>
                          <a:latin typeface="+mn-lt"/>
                        </a:rPr>
                        <a:t>a</a:t>
                      </a:r>
                      <a:endParaRPr lang="en-US" sz="1400" b="0" i="0" u="none" strike="noStrike" dirty="0" smtClean="0">
                        <a:solidFill>
                          <a:srgbClr val="000000"/>
                        </a:solidFill>
                        <a:latin typeface="+mn-lt"/>
                      </a:endParaRPr>
                    </a:p>
                    <a:p>
                      <a:pPr algn="ctr" fontAlgn="ctr"/>
                      <a:endParaRPr lang="en-US" sz="1400" b="0" i="0" u="none" strike="noStrike" dirty="0">
                        <a:solidFill>
                          <a:srgbClr val="000000"/>
                        </a:solidFill>
                        <a:latin typeface="Calibri"/>
                      </a:endParaRPr>
                    </a:p>
                  </a:txBody>
                  <a:tcPr marL="9473" marR="9473" marT="9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400" b="0" i="0" u="none" strike="noStrike" dirty="0" smtClean="0">
                        <a:solidFill>
                          <a:srgbClr val="000000"/>
                        </a:solidFill>
                        <a:latin typeface="+mn-lt"/>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latin typeface="+mn-lt"/>
                        </a:rPr>
                        <a:t>1.4%</a:t>
                      </a:r>
                    </a:p>
                    <a:p>
                      <a:pPr algn="ctr" fontAlgn="ctr"/>
                      <a:endParaRPr lang="en-US" sz="1400" b="0" i="0" u="none" strike="noStrike" dirty="0">
                        <a:solidFill>
                          <a:srgbClr val="000000"/>
                        </a:solidFill>
                        <a:latin typeface="Calibri"/>
                      </a:endParaRPr>
                    </a:p>
                  </a:txBody>
                  <a:tcPr marL="9473" marR="9473" marT="9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25%</a:t>
                      </a:r>
                    </a:p>
                  </a:txBody>
                  <a:tcPr marL="9473" marR="9473" marT="9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3364">
                <a:tc>
                  <a:txBody>
                    <a:bodyPr/>
                    <a:lstStyle/>
                    <a:p>
                      <a:pPr algn="l" fontAlgn="b"/>
                      <a:endParaRPr lang="en-US" sz="1100" b="0" i="0" u="none" strike="noStrike">
                        <a:solidFill>
                          <a:srgbClr val="000000"/>
                        </a:solidFill>
                        <a:latin typeface="Calibri"/>
                      </a:endParaRPr>
                    </a:p>
                  </a:txBody>
                  <a:tcPr marL="9473" marR="9473" marT="9473" marB="0" anchor="b">
                    <a:lnL>
                      <a:noFill/>
                    </a:lnL>
                    <a:lnR>
                      <a:noFill/>
                    </a:lnR>
                    <a:lnT w="6350" cap="flat" cmpd="sng" algn="ctr">
                      <a:solidFill>
                        <a:srgbClr val="000000"/>
                      </a:solidFill>
                      <a:prstDash val="solid"/>
                      <a:round/>
                      <a:headEnd type="none" w="med" len="med"/>
                      <a:tailEnd type="none" w="med" len="med"/>
                    </a:lnT>
                    <a:lnB>
                      <a:noFill/>
                    </a:lnB>
                  </a:tcPr>
                </a:tc>
                <a:tc gridSpan="5">
                  <a:txBody>
                    <a:bodyPr/>
                    <a:lstStyle/>
                    <a:p>
                      <a:pPr algn="l" fontAlgn="b"/>
                      <a:endParaRPr lang="en-US" sz="1200" b="1" i="0" u="none" strike="noStrike" dirty="0">
                        <a:solidFill>
                          <a:srgbClr val="000000"/>
                        </a:solidFill>
                        <a:latin typeface="Calibri"/>
                      </a:endParaRPr>
                    </a:p>
                  </a:txBody>
                  <a:tcPr marL="9473" marR="9473" marT="9473"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6104235"/>
          </a:xfrm>
          <a:prstGeom prst="rect">
            <a:avLst/>
          </a:prstGeom>
          <a:noFill/>
        </p:spPr>
        <p:txBody>
          <a:bodyPr wrap="square" rtlCol="0">
            <a:spAutoFit/>
          </a:bodyPr>
          <a:lstStyle/>
          <a:p>
            <a:pPr>
              <a:lnSpc>
                <a:spcPts val="3200"/>
              </a:lnSpc>
            </a:pPr>
            <a:r>
              <a:rPr lang="en-US" sz="4000" b="1" dirty="0" smtClean="0">
                <a:solidFill>
                  <a:srgbClr val="00539C"/>
                </a:solidFill>
                <a:latin typeface="+mj-lt"/>
              </a:rPr>
              <a:t>Initiatives</a:t>
            </a:r>
          </a:p>
          <a:p>
            <a:pPr lvl="1" indent="-457200">
              <a:buFont typeface="+mj-lt"/>
              <a:buAutoNum type="arabicPeriod"/>
            </a:pPr>
            <a:r>
              <a:rPr lang="en-US" sz="2800" dirty="0" smtClean="0">
                <a:solidFill>
                  <a:srgbClr val="000000"/>
                </a:solidFill>
              </a:rPr>
              <a:t>Infuse experiential learning as a core component in all academic programs.</a:t>
            </a:r>
          </a:p>
          <a:p>
            <a:pPr lvl="1" indent="-457200">
              <a:buFont typeface="+mj-lt"/>
              <a:buAutoNum type="arabicPeriod"/>
            </a:pPr>
            <a:r>
              <a:rPr lang="en-US" sz="2800" dirty="0" smtClean="0">
                <a:solidFill>
                  <a:srgbClr val="000000"/>
                </a:solidFill>
              </a:rPr>
              <a:t>Apply the science of learning to the learning of science.</a:t>
            </a:r>
          </a:p>
          <a:p>
            <a:pPr lvl="2" indent="-457200">
              <a:buFont typeface="+mj-lt"/>
              <a:buAutoNum type="alphaLcPeriod"/>
            </a:pPr>
            <a:r>
              <a:rPr lang="en-US" sz="2800" dirty="0" smtClean="0"/>
              <a:t>Develop a climate action plan.</a:t>
            </a:r>
          </a:p>
          <a:p>
            <a:pPr lvl="1" indent="-457200">
              <a:buFont typeface="+mj-lt"/>
              <a:buAutoNum type="arabicPeriod"/>
            </a:pPr>
            <a:r>
              <a:rPr lang="en-US" sz="2800" dirty="0" smtClean="0">
                <a:solidFill>
                  <a:srgbClr val="000000"/>
                </a:solidFill>
              </a:rPr>
              <a:t>Coordinate and elevate leadership studies.</a:t>
            </a:r>
          </a:p>
          <a:p>
            <a:pPr lvl="1" indent="-457200">
              <a:buFont typeface="+mj-lt"/>
              <a:buAutoNum type="arabicPeriod"/>
            </a:pPr>
            <a:r>
              <a:rPr lang="en-US" sz="2800" dirty="0" smtClean="0"/>
              <a:t>Enhance legacy programs and create icon services and programs that reflect the changing needs and interests of today’s students.</a:t>
            </a:r>
          </a:p>
          <a:p>
            <a:pPr lvl="1" indent="-457200">
              <a:buFont typeface="+mj-lt"/>
              <a:buAutoNum type="arabicPeriod"/>
            </a:pPr>
            <a:r>
              <a:rPr lang="en-US" sz="2800" dirty="0" smtClean="0"/>
              <a:t>Enhance the co-curricular experience and value of participation.</a:t>
            </a:r>
          </a:p>
          <a:p>
            <a:pPr lvl="1" indent="-457200">
              <a:buFont typeface="+mj-lt"/>
              <a:buAutoNum type="arabicPeriod"/>
            </a:pPr>
            <a:r>
              <a:rPr lang="en-US" sz="2800" dirty="0" smtClean="0"/>
              <a:t>Student Government Association</a:t>
            </a:r>
          </a:p>
          <a:p>
            <a:pPr lvl="1" indent="-457200"/>
            <a:endParaRPr lang="en-US" sz="2800" dirty="0" smtClean="0">
              <a:solidFill>
                <a:srgbClr val="000000"/>
              </a:solidFill>
            </a:endParaRPr>
          </a:p>
          <a:p>
            <a:pPr lvl="1">
              <a:buFont typeface="Arial" pitchFamily="34" charset="0"/>
              <a:buChar char="•"/>
            </a:pPr>
            <a:endParaRPr lang="en-US" sz="28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381000" y="1445669"/>
            <a:ext cx="8763000" cy="502702"/>
          </a:xfrm>
          <a:prstGeom prst="rect">
            <a:avLst/>
          </a:prstGeom>
          <a:noFill/>
        </p:spPr>
        <p:txBody>
          <a:bodyPr wrap="square" rtlCol="0">
            <a:spAutoFit/>
          </a:bodyPr>
          <a:lstStyle/>
          <a:p>
            <a:pPr>
              <a:lnSpc>
                <a:spcPts val="3200"/>
              </a:lnSpc>
            </a:pPr>
            <a:r>
              <a:rPr lang="en-US" sz="4000" b="1" dirty="0" smtClean="0">
                <a:solidFill>
                  <a:srgbClr val="00539C"/>
                </a:solidFill>
                <a:latin typeface="+mj-lt"/>
              </a:rPr>
              <a:t>ISU Broad Goals</a:t>
            </a:r>
            <a:endParaRPr lang="en-US" sz="2800" dirty="0" smtClean="0">
              <a:solidFill>
                <a:srgbClr val="00539C"/>
              </a:solidFill>
              <a:latin typeface="+mj-lt"/>
            </a:endParaRPr>
          </a:p>
        </p:txBody>
      </p:sp>
      <p:sp>
        <p:nvSpPr>
          <p:cNvPr id="6" name="TextBox 5"/>
          <p:cNvSpPr txBox="1"/>
          <p:nvPr/>
        </p:nvSpPr>
        <p:spPr>
          <a:xfrm>
            <a:off x="990600" y="2081748"/>
            <a:ext cx="6248400" cy="3785652"/>
          </a:xfrm>
          <a:prstGeom prst="rect">
            <a:avLst/>
          </a:prstGeom>
          <a:noFill/>
        </p:spPr>
        <p:txBody>
          <a:bodyPr wrap="square" rtlCol="0">
            <a:spAutoFit/>
          </a:bodyPr>
          <a:lstStyle/>
          <a:p>
            <a:pPr>
              <a:lnSpc>
                <a:spcPct val="150000"/>
              </a:lnSpc>
              <a:buFont typeface="Arial" pitchFamily="34" charset="0"/>
              <a:buChar char="•"/>
            </a:pPr>
            <a:r>
              <a:rPr lang="en-US" sz="3200" b="1" dirty="0" smtClean="0">
                <a:solidFill>
                  <a:srgbClr val="00539C"/>
                </a:solidFill>
                <a:latin typeface="+mj-lt"/>
              </a:rPr>
              <a:t>     Student Success</a:t>
            </a:r>
          </a:p>
          <a:p>
            <a:pPr>
              <a:lnSpc>
                <a:spcPct val="150000"/>
              </a:lnSpc>
              <a:buFont typeface="Arial" pitchFamily="34" charset="0"/>
              <a:buChar char="•"/>
            </a:pPr>
            <a:r>
              <a:rPr lang="en-US" sz="3200" b="1" dirty="0" smtClean="0">
                <a:solidFill>
                  <a:srgbClr val="00539C"/>
                </a:solidFill>
                <a:latin typeface="+mj-lt"/>
              </a:rPr>
              <a:t>     Experiential Learning</a:t>
            </a:r>
          </a:p>
          <a:p>
            <a:pPr>
              <a:lnSpc>
                <a:spcPct val="150000"/>
              </a:lnSpc>
              <a:buFont typeface="Arial" pitchFamily="34" charset="0"/>
              <a:buChar char="•"/>
            </a:pPr>
            <a:r>
              <a:rPr lang="en-US" sz="3200" b="1" dirty="0" smtClean="0">
                <a:solidFill>
                  <a:srgbClr val="00539C"/>
                </a:solidFill>
                <a:latin typeface="+mj-lt"/>
              </a:rPr>
              <a:t>     Community Engagement</a:t>
            </a:r>
          </a:p>
          <a:p>
            <a:pPr>
              <a:lnSpc>
                <a:spcPct val="150000"/>
              </a:lnSpc>
              <a:buFont typeface="Arial" pitchFamily="34" charset="0"/>
              <a:buChar char="•"/>
            </a:pPr>
            <a:r>
              <a:rPr lang="en-US" sz="3200" b="1" dirty="0" smtClean="0">
                <a:solidFill>
                  <a:srgbClr val="00539C"/>
                </a:solidFill>
                <a:latin typeface="+mj-lt"/>
              </a:rPr>
              <a:t>     Revenue Generation</a:t>
            </a:r>
          </a:p>
          <a:p>
            <a:pPr>
              <a:lnSpc>
                <a:spcPct val="150000"/>
              </a:lnSpc>
              <a:buFont typeface="Arial" pitchFamily="34" charset="0"/>
              <a:buChar char="•"/>
            </a:pPr>
            <a:r>
              <a:rPr lang="en-US" sz="3200" b="1" dirty="0" smtClean="0">
                <a:solidFill>
                  <a:srgbClr val="00539C"/>
                </a:solidFill>
                <a:latin typeface="+mj-lt"/>
              </a:rPr>
              <a:t>     Faculty and Staff Success</a:t>
            </a:r>
            <a:endParaRPr lang="en-US" sz="3200" dirty="0" smtClean="0">
              <a:solidFill>
                <a:srgbClr val="00539C"/>
              </a:solidFill>
              <a:latin typeface="+mj-lt"/>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609600" y="1490511"/>
            <a:ext cx="6553200" cy="502702"/>
          </a:xfrm>
          <a:prstGeom prst="rect">
            <a:avLst/>
          </a:prstGeom>
          <a:noFill/>
        </p:spPr>
        <p:txBody>
          <a:bodyPr wrap="square" rtlCol="0">
            <a:spAutoFit/>
          </a:bodyPr>
          <a:lstStyle/>
          <a:p>
            <a:pPr>
              <a:lnSpc>
                <a:spcPts val="3200"/>
              </a:lnSpc>
            </a:pPr>
            <a:r>
              <a:rPr lang="en-US" sz="4000" b="1" dirty="0" smtClean="0">
                <a:solidFill>
                  <a:srgbClr val="00539C"/>
                </a:solidFill>
                <a:latin typeface="+mj-lt"/>
              </a:rPr>
              <a:t>Student Success</a:t>
            </a:r>
            <a:endParaRPr lang="en-US" sz="2800" dirty="0" smtClean="0">
              <a:solidFill>
                <a:srgbClr val="00539C"/>
              </a:solidFill>
              <a:latin typeface="+mj-lt"/>
            </a:endParaRPr>
          </a:p>
        </p:txBody>
      </p:sp>
      <p:sp>
        <p:nvSpPr>
          <p:cNvPr id="6" name="TextBox 5"/>
          <p:cNvSpPr txBox="1"/>
          <p:nvPr/>
        </p:nvSpPr>
        <p:spPr>
          <a:xfrm>
            <a:off x="1219200" y="2134612"/>
            <a:ext cx="6248400" cy="5115246"/>
          </a:xfrm>
          <a:prstGeom prst="rect">
            <a:avLst/>
          </a:prstGeom>
          <a:noFill/>
        </p:spPr>
        <p:txBody>
          <a:bodyPr wrap="square" rtlCol="0">
            <a:spAutoFit/>
          </a:bodyPr>
          <a:lstStyle/>
          <a:p>
            <a:pPr marL="342900" lvl="0" indent="-342900">
              <a:spcBef>
                <a:spcPct val="20000"/>
              </a:spcBef>
              <a:buFont typeface="Arial" pitchFamily="34" charset="0"/>
              <a:buChar char="•"/>
            </a:pPr>
            <a:r>
              <a:rPr lang="en-US" sz="2400" dirty="0" smtClean="0">
                <a:solidFill>
                  <a:schemeClr val="tx2"/>
                </a:solidFill>
              </a:rPr>
              <a:t>Legacy &amp; Icon Programs - Nearly every study has shown that students engaged in positive experiences in campus life are retained all the way through to graduation at a higher level than are their peers.  In fact, they often have higher GPA.  Increasing the size of existing programs and matching the interests of our students is the purpose of this initiative.  </a:t>
            </a:r>
          </a:p>
          <a:p>
            <a:pPr marL="342900" lvl="0" indent="-342900">
              <a:spcBef>
                <a:spcPct val="20000"/>
              </a:spcBef>
              <a:buFont typeface="Arial" pitchFamily="34" charset="0"/>
              <a:buChar char="•"/>
            </a:pPr>
            <a:r>
              <a:rPr lang="en-US" sz="2400" dirty="0" smtClean="0">
                <a:solidFill>
                  <a:schemeClr val="tx2"/>
                </a:solidFill>
              </a:rPr>
              <a:t>Tandem </a:t>
            </a:r>
            <a:r>
              <a:rPr lang="en-US" sz="2400" dirty="0" smtClean="0">
                <a:solidFill>
                  <a:schemeClr val="tx2"/>
                </a:solidFill>
              </a:rPr>
              <a:t>Race </a:t>
            </a:r>
            <a:endParaRPr lang="en-US" sz="2400" dirty="0">
              <a:solidFill>
                <a:schemeClr val="tx2"/>
              </a:solidFill>
            </a:endParaRPr>
          </a:p>
          <a:p>
            <a:pPr marL="342900" lvl="0" indent="-342900">
              <a:spcBef>
                <a:spcPct val="20000"/>
              </a:spcBef>
              <a:buFont typeface="Arial" pitchFamily="34" charset="0"/>
              <a:buChar char="•"/>
            </a:pPr>
            <a:r>
              <a:rPr lang="en-US" sz="2400" dirty="0" smtClean="0">
                <a:solidFill>
                  <a:schemeClr val="tx2"/>
                </a:solidFill>
              </a:rPr>
              <a:t>Rec Fest</a:t>
            </a:r>
          </a:p>
          <a:p>
            <a:pPr marL="342900" lvl="0" indent="-342900">
              <a:spcBef>
                <a:spcPct val="20000"/>
              </a:spcBef>
              <a:buFont typeface="Arial" pitchFamily="34" charset="0"/>
              <a:buChar char="•"/>
            </a:pPr>
            <a:r>
              <a:rPr lang="en-US" sz="2400" dirty="0" smtClean="0">
                <a:solidFill>
                  <a:schemeClr val="tx2"/>
                </a:solidFill>
              </a:rPr>
              <a:t>DeStress Fest</a:t>
            </a:r>
            <a:endParaRPr lang="en-US" sz="2400" dirty="0">
              <a:solidFill>
                <a:schemeClr val="tx2"/>
              </a:solidFill>
            </a:endParaRPr>
          </a:p>
          <a:p>
            <a:pPr>
              <a:lnSpc>
                <a:spcPct val="150000"/>
              </a:lnSpc>
              <a:buFont typeface="Arial" pitchFamily="34" charset="0"/>
              <a:buChar char="•"/>
            </a:pPr>
            <a:endParaRPr lang="en-US" sz="3200" dirty="0" smtClean="0">
              <a:solidFill>
                <a:srgbClr val="00539C"/>
              </a:solidFill>
              <a:latin typeface="+mj-l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prstClr val="white"/>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prstClr val="white"/>
                </a:solidFill>
                <a:latin typeface="Berlin Sans FB Demi" pitchFamily="34" charset="0"/>
              </a:rPr>
              <a:t>The Pathway to Success</a:t>
            </a:r>
            <a:endParaRPr lang="en-US" sz="3600" dirty="0">
              <a:solidFill>
                <a:prstClr val="white"/>
              </a:solidFill>
              <a:latin typeface="Berlin Sans FB Demi" pitchFamily="34" charset="0"/>
            </a:endParaRPr>
          </a:p>
        </p:txBody>
      </p:sp>
      <p:sp>
        <p:nvSpPr>
          <p:cNvPr id="15" name="TextBox 14"/>
          <p:cNvSpPr txBox="1"/>
          <p:nvPr/>
        </p:nvSpPr>
        <p:spPr>
          <a:xfrm>
            <a:off x="609600" y="1490511"/>
            <a:ext cx="6553200" cy="502702"/>
          </a:xfrm>
          <a:prstGeom prst="rect">
            <a:avLst/>
          </a:prstGeom>
          <a:noFill/>
        </p:spPr>
        <p:txBody>
          <a:bodyPr wrap="square" rtlCol="0">
            <a:spAutoFit/>
          </a:bodyPr>
          <a:lstStyle/>
          <a:p>
            <a:pPr>
              <a:lnSpc>
                <a:spcPts val="3200"/>
              </a:lnSpc>
            </a:pPr>
            <a:r>
              <a:rPr lang="en-US" sz="4000" b="1" dirty="0" smtClean="0">
                <a:solidFill>
                  <a:srgbClr val="00539C"/>
                </a:solidFill>
              </a:rPr>
              <a:t>Student Success</a:t>
            </a:r>
            <a:endParaRPr lang="en-US" sz="2800" dirty="0" smtClean="0">
              <a:solidFill>
                <a:srgbClr val="00539C"/>
              </a:solidFill>
            </a:endParaRPr>
          </a:p>
        </p:txBody>
      </p:sp>
      <p:sp>
        <p:nvSpPr>
          <p:cNvPr id="6" name="TextBox 5"/>
          <p:cNvSpPr txBox="1"/>
          <p:nvPr/>
        </p:nvSpPr>
        <p:spPr>
          <a:xfrm>
            <a:off x="1219200" y="2134612"/>
            <a:ext cx="6248400" cy="3323987"/>
          </a:xfrm>
          <a:prstGeom prst="rect">
            <a:avLst/>
          </a:prstGeom>
          <a:noFill/>
        </p:spPr>
        <p:txBody>
          <a:bodyPr wrap="square" rtlCol="0">
            <a:spAutoFit/>
          </a:bodyPr>
          <a:lstStyle/>
          <a:p>
            <a:pPr marL="342900" indent="-342900">
              <a:spcBef>
                <a:spcPct val="20000"/>
              </a:spcBef>
              <a:buFont typeface="Arial" pitchFamily="34" charset="0"/>
              <a:buChar char="•"/>
            </a:pPr>
            <a:r>
              <a:rPr lang="en-US" sz="2800" dirty="0" smtClean="0">
                <a:solidFill>
                  <a:srgbClr val="1F497D"/>
                </a:solidFill>
              </a:rPr>
              <a:t>Enhance the Co-Curricular Experience – Another way to promote student engagement and to increase retention is to reward students for their engagement and document their experiences.</a:t>
            </a:r>
          </a:p>
          <a:p>
            <a:pPr>
              <a:lnSpc>
                <a:spcPct val="150000"/>
              </a:lnSpc>
              <a:buFont typeface="Arial" pitchFamily="34" charset="0"/>
              <a:buChar char="•"/>
            </a:pPr>
            <a:endParaRPr lang="en-US" sz="2800" dirty="0" smtClean="0">
              <a:solidFill>
                <a:srgbClr val="00539C"/>
              </a:solidFill>
            </a:endParaRPr>
          </a:p>
        </p:txBody>
      </p:sp>
    </p:spTree>
    <p:extLst>
      <p:ext uri="{BB962C8B-B14F-4D97-AF65-F5344CB8AC3E}">
        <p14:creationId xmlns="" xmlns:p14="http://schemas.microsoft.com/office/powerpoint/2010/main" val="18400096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prstClr val="white"/>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prstClr val="white"/>
                </a:solidFill>
                <a:latin typeface="Berlin Sans FB Demi" pitchFamily="34" charset="0"/>
              </a:rPr>
              <a:t>The Pathway to Success</a:t>
            </a:r>
            <a:endParaRPr lang="en-US" sz="3600" dirty="0">
              <a:solidFill>
                <a:prstClr val="white"/>
              </a:solidFill>
              <a:latin typeface="Berlin Sans FB Demi" pitchFamily="34" charset="0"/>
            </a:endParaRPr>
          </a:p>
        </p:txBody>
      </p:sp>
      <p:sp>
        <p:nvSpPr>
          <p:cNvPr id="15" name="TextBox 14"/>
          <p:cNvSpPr txBox="1"/>
          <p:nvPr/>
        </p:nvSpPr>
        <p:spPr>
          <a:xfrm>
            <a:off x="609600" y="1490511"/>
            <a:ext cx="6553200" cy="502702"/>
          </a:xfrm>
          <a:prstGeom prst="rect">
            <a:avLst/>
          </a:prstGeom>
          <a:noFill/>
        </p:spPr>
        <p:txBody>
          <a:bodyPr wrap="square" rtlCol="0">
            <a:spAutoFit/>
          </a:bodyPr>
          <a:lstStyle/>
          <a:p>
            <a:pPr>
              <a:lnSpc>
                <a:spcPts val="3200"/>
              </a:lnSpc>
            </a:pPr>
            <a:r>
              <a:rPr lang="en-US" sz="4000" b="1" dirty="0" smtClean="0">
                <a:solidFill>
                  <a:srgbClr val="00539C"/>
                </a:solidFill>
              </a:rPr>
              <a:t>Student Success</a:t>
            </a:r>
            <a:endParaRPr lang="en-US" sz="2800" dirty="0" smtClean="0">
              <a:solidFill>
                <a:srgbClr val="00539C"/>
              </a:solidFill>
            </a:endParaRPr>
          </a:p>
        </p:txBody>
      </p:sp>
      <p:sp>
        <p:nvSpPr>
          <p:cNvPr id="6" name="TextBox 5"/>
          <p:cNvSpPr txBox="1"/>
          <p:nvPr/>
        </p:nvSpPr>
        <p:spPr>
          <a:xfrm>
            <a:off x="1219200" y="2134612"/>
            <a:ext cx="6248400" cy="4081117"/>
          </a:xfrm>
          <a:prstGeom prst="rect">
            <a:avLst/>
          </a:prstGeom>
          <a:noFill/>
        </p:spPr>
        <p:txBody>
          <a:bodyPr wrap="square" rtlCol="0">
            <a:spAutoFit/>
          </a:bodyPr>
          <a:lstStyle/>
          <a:p>
            <a:pPr marL="342900" indent="-342900">
              <a:spcBef>
                <a:spcPct val="20000"/>
              </a:spcBef>
              <a:buFont typeface="Arial" pitchFamily="34" charset="0"/>
              <a:buChar char="•"/>
            </a:pPr>
            <a:r>
              <a:rPr lang="en-US" sz="3200" dirty="0" smtClean="0">
                <a:solidFill>
                  <a:srgbClr val="1F497D"/>
                </a:solidFill>
              </a:rPr>
              <a:t>SENCER Courses – Preliminary data indicates learning is improved in SENCER courses.</a:t>
            </a:r>
          </a:p>
          <a:p>
            <a:pPr marL="457200" indent="-457200">
              <a:spcBef>
                <a:spcPct val="20000"/>
              </a:spcBef>
              <a:buFont typeface="Wingdings" pitchFamily="2" charset="2"/>
              <a:buChar char="§"/>
            </a:pPr>
            <a:r>
              <a:rPr lang="en-US" sz="3200" dirty="0" smtClean="0">
                <a:solidFill>
                  <a:srgbClr val="1F497D"/>
                </a:solidFill>
              </a:rPr>
              <a:t>The Sustainability Institute</a:t>
            </a:r>
          </a:p>
          <a:p>
            <a:pPr marL="457200" indent="-457200">
              <a:spcBef>
                <a:spcPct val="20000"/>
              </a:spcBef>
              <a:buFont typeface="Wingdings" pitchFamily="2" charset="2"/>
              <a:buChar char="§"/>
            </a:pPr>
            <a:r>
              <a:rPr lang="en-US" sz="3200" dirty="0" smtClean="0">
                <a:solidFill>
                  <a:srgbClr val="1F497D"/>
                </a:solidFill>
              </a:rPr>
              <a:t>Earth Day</a:t>
            </a:r>
          </a:p>
          <a:p>
            <a:pPr marL="457200" indent="-457200">
              <a:spcBef>
                <a:spcPct val="20000"/>
              </a:spcBef>
              <a:buFont typeface="Wingdings" pitchFamily="2" charset="2"/>
              <a:buChar char="§"/>
            </a:pPr>
            <a:r>
              <a:rPr lang="en-US" sz="3200" dirty="0" smtClean="0">
                <a:solidFill>
                  <a:srgbClr val="1F497D"/>
                </a:solidFill>
              </a:rPr>
              <a:t>Spring Week</a:t>
            </a:r>
          </a:p>
          <a:p>
            <a:pPr>
              <a:lnSpc>
                <a:spcPct val="150000"/>
              </a:lnSpc>
            </a:pPr>
            <a:r>
              <a:rPr lang="en-US" sz="3200" dirty="0">
                <a:solidFill>
                  <a:srgbClr val="00539C"/>
                </a:solidFill>
              </a:rPr>
              <a:t> </a:t>
            </a:r>
            <a:r>
              <a:rPr lang="en-US" sz="3200" dirty="0" smtClean="0">
                <a:solidFill>
                  <a:srgbClr val="00539C"/>
                </a:solidFill>
              </a:rPr>
              <a:t>   </a:t>
            </a:r>
          </a:p>
        </p:txBody>
      </p:sp>
    </p:spTree>
    <p:extLst>
      <p:ext uri="{BB962C8B-B14F-4D97-AF65-F5344CB8AC3E}">
        <p14:creationId xmlns="" xmlns:p14="http://schemas.microsoft.com/office/powerpoint/2010/main" val="2449226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prstClr val="white"/>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prstClr val="white"/>
                </a:solidFill>
                <a:latin typeface="Berlin Sans FB Demi" pitchFamily="34" charset="0"/>
              </a:rPr>
              <a:t>The Pathway to Success</a:t>
            </a:r>
            <a:endParaRPr lang="en-US" sz="3600" dirty="0">
              <a:solidFill>
                <a:prstClr val="white"/>
              </a:solidFill>
              <a:latin typeface="Berlin Sans FB Demi" pitchFamily="34" charset="0"/>
            </a:endParaRPr>
          </a:p>
        </p:txBody>
      </p:sp>
      <p:sp>
        <p:nvSpPr>
          <p:cNvPr id="15" name="TextBox 14"/>
          <p:cNvSpPr txBox="1"/>
          <p:nvPr/>
        </p:nvSpPr>
        <p:spPr>
          <a:xfrm>
            <a:off x="609600" y="1490511"/>
            <a:ext cx="6553200" cy="502702"/>
          </a:xfrm>
          <a:prstGeom prst="rect">
            <a:avLst/>
          </a:prstGeom>
          <a:noFill/>
        </p:spPr>
        <p:txBody>
          <a:bodyPr wrap="square" rtlCol="0">
            <a:spAutoFit/>
          </a:bodyPr>
          <a:lstStyle/>
          <a:p>
            <a:pPr>
              <a:lnSpc>
                <a:spcPts val="3200"/>
              </a:lnSpc>
            </a:pPr>
            <a:r>
              <a:rPr lang="en-US" sz="4000" b="1" dirty="0" smtClean="0">
                <a:solidFill>
                  <a:srgbClr val="00539C"/>
                </a:solidFill>
              </a:rPr>
              <a:t>Student Success</a:t>
            </a:r>
            <a:endParaRPr lang="en-US" sz="2800" dirty="0" smtClean="0">
              <a:solidFill>
                <a:srgbClr val="00539C"/>
              </a:solidFill>
            </a:endParaRPr>
          </a:p>
        </p:txBody>
      </p:sp>
      <p:sp>
        <p:nvSpPr>
          <p:cNvPr id="6" name="TextBox 5"/>
          <p:cNvSpPr txBox="1"/>
          <p:nvPr/>
        </p:nvSpPr>
        <p:spPr>
          <a:xfrm>
            <a:off x="1219200" y="2134612"/>
            <a:ext cx="6248400" cy="3982629"/>
          </a:xfrm>
          <a:prstGeom prst="rect">
            <a:avLst/>
          </a:prstGeom>
          <a:noFill/>
        </p:spPr>
        <p:txBody>
          <a:bodyPr wrap="square" rtlCol="0">
            <a:spAutoFit/>
          </a:bodyPr>
          <a:lstStyle/>
          <a:p>
            <a:pPr marL="342900" indent="-342900">
              <a:spcBef>
                <a:spcPct val="20000"/>
              </a:spcBef>
              <a:buFont typeface="Arial" pitchFamily="34" charset="0"/>
              <a:buChar char="•"/>
            </a:pPr>
            <a:r>
              <a:rPr lang="en-US" sz="3200" dirty="0" smtClean="0">
                <a:solidFill>
                  <a:srgbClr val="1F497D"/>
                </a:solidFill>
              </a:rPr>
              <a:t>The SGA Initiative - combats feelings of loneliness and isolation by creating numerous experiences for student involvement.</a:t>
            </a:r>
          </a:p>
          <a:p>
            <a:pPr marL="342900" indent="-342900">
              <a:spcBef>
                <a:spcPct val="20000"/>
              </a:spcBef>
              <a:buFont typeface="Arial" pitchFamily="34" charset="0"/>
              <a:buChar char="•"/>
            </a:pPr>
            <a:r>
              <a:rPr lang="en-US" sz="3200" dirty="0" smtClean="0">
                <a:solidFill>
                  <a:srgbClr val="1F497D"/>
                </a:solidFill>
              </a:rPr>
              <a:t>Blue Fridays</a:t>
            </a:r>
          </a:p>
          <a:p>
            <a:pPr marL="342900" indent="-342900">
              <a:spcBef>
                <a:spcPct val="20000"/>
              </a:spcBef>
              <a:buFont typeface="Arial" pitchFamily="34" charset="0"/>
              <a:buChar char="•"/>
            </a:pPr>
            <a:r>
              <a:rPr lang="en-US" sz="3200" dirty="0" smtClean="0">
                <a:solidFill>
                  <a:srgbClr val="1F497D"/>
                </a:solidFill>
              </a:rPr>
              <a:t>Theme Nights – Blue Crew</a:t>
            </a:r>
          </a:p>
          <a:p>
            <a:pPr>
              <a:lnSpc>
                <a:spcPct val="150000"/>
              </a:lnSpc>
              <a:buFont typeface="Arial" pitchFamily="34" charset="0"/>
              <a:buChar char="•"/>
            </a:pPr>
            <a:endParaRPr lang="en-US" sz="3200" dirty="0" smtClean="0">
              <a:solidFill>
                <a:srgbClr val="00539C"/>
              </a:solidFill>
            </a:endParaRPr>
          </a:p>
        </p:txBody>
      </p:sp>
    </p:spTree>
    <p:extLst>
      <p:ext uri="{BB962C8B-B14F-4D97-AF65-F5344CB8AC3E}">
        <p14:creationId xmlns="" xmlns:p14="http://schemas.microsoft.com/office/powerpoint/2010/main" val="286346725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6837</TotalTime>
  <Words>843</Words>
  <Application>Microsoft Office PowerPoint</Application>
  <PresentationFormat>On-screen Show (4:3)</PresentationFormat>
  <Paragraphs>162</Paragraphs>
  <Slides>19</Slides>
  <Notes>17</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14_Office Theme</vt:lpstr>
      <vt:lpstr>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Indiana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first 30 (34 to be exact) days of the 11th Presidency</dc:title>
  <dc:creator>user</dc:creator>
  <cp:lastModifiedBy>Windows User</cp:lastModifiedBy>
  <cp:revision>460</cp:revision>
  <cp:lastPrinted>2012-04-11T15:58:22Z</cp:lastPrinted>
  <dcterms:created xsi:type="dcterms:W3CDTF">2008-09-03T09:34:29Z</dcterms:created>
  <dcterms:modified xsi:type="dcterms:W3CDTF">2012-04-11T18:59:25Z</dcterms:modified>
</cp:coreProperties>
</file>