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4"/>
  </p:notesMasterIdLst>
  <p:handoutMasterIdLst>
    <p:handoutMasterId r:id="rId25"/>
  </p:handoutMasterIdLst>
  <p:sldIdLst>
    <p:sldId id="459" r:id="rId2"/>
    <p:sldId id="460" r:id="rId3"/>
    <p:sldId id="409" r:id="rId4"/>
    <p:sldId id="470" r:id="rId5"/>
    <p:sldId id="405" r:id="rId6"/>
    <p:sldId id="466" r:id="rId7"/>
    <p:sldId id="482" r:id="rId8"/>
    <p:sldId id="476" r:id="rId9"/>
    <p:sldId id="483" r:id="rId10"/>
    <p:sldId id="477" r:id="rId11"/>
    <p:sldId id="484" r:id="rId12"/>
    <p:sldId id="478" r:id="rId13"/>
    <p:sldId id="485" r:id="rId14"/>
    <p:sldId id="479" r:id="rId15"/>
    <p:sldId id="480" r:id="rId16"/>
    <p:sldId id="493" r:id="rId17"/>
    <p:sldId id="494" r:id="rId18"/>
    <p:sldId id="491" r:id="rId19"/>
    <p:sldId id="495" r:id="rId20"/>
    <p:sldId id="490" r:id="rId21"/>
    <p:sldId id="489" r:id="rId22"/>
    <p:sldId id="458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C"/>
    <a:srgbClr val="3366FF"/>
    <a:srgbClr val="0F5BCB"/>
    <a:srgbClr val="1065E2"/>
    <a:srgbClr val="DFAA27"/>
    <a:srgbClr val="A2D668"/>
    <a:srgbClr val="0000CC"/>
    <a:srgbClr val="0033CC"/>
    <a:srgbClr val="223A58"/>
    <a:srgbClr val="271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70102" autoAdjust="0"/>
  </p:normalViewPr>
  <p:slideViewPr>
    <p:cSldViewPr>
      <p:cViewPr varScale="1">
        <p:scale>
          <a:sx n="82" d="100"/>
          <a:sy n="82" d="100"/>
        </p:scale>
        <p:origin x="-18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64"/>
    </p:cViewPr>
  </p:sorterViewPr>
  <p:notesViewPr>
    <p:cSldViewPr>
      <p:cViewPr varScale="1">
        <p:scale>
          <a:sx n="62" d="100"/>
          <a:sy n="62" d="100"/>
        </p:scale>
        <p:origin x="-1694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4/4/2011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4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3 SRC weekend events – impact will</a:t>
            </a:r>
            <a:r>
              <a:rPr lang="en-US" baseline="0" dirty="0" smtClean="0"/>
              <a:t> be evaluated this summer – prior to requesting funding for 2011-12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/>
              <a:t>Faculty director appointed by end of semester</a:t>
            </a:r>
          </a:p>
          <a:p>
            <a:pPr>
              <a:spcBef>
                <a:spcPct val="0"/>
              </a:spcBef>
            </a:pPr>
            <a:endParaRPr lang="en-US" sz="1400" dirty="0" smtClean="0"/>
          </a:p>
          <a:p>
            <a:pPr>
              <a:spcBef>
                <a:spcPct val="0"/>
              </a:spcBef>
            </a:pPr>
            <a:r>
              <a:rPr lang="en-US" sz="1400" dirty="0" smtClean="0"/>
              <a:t>Student research fellows this summer – coordinated by Deb Israel</a:t>
            </a:r>
          </a:p>
          <a:p>
            <a:pPr>
              <a:spcBef>
                <a:spcPct val="0"/>
              </a:spcBef>
            </a:pPr>
            <a:endParaRPr lang="en-US" sz="1400" dirty="0" smtClean="0"/>
          </a:p>
          <a:p>
            <a:pPr>
              <a:spcBef>
                <a:spcPct val="0"/>
              </a:spcBef>
            </a:pPr>
            <a:r>
              <a:rPr lang="en-US" sz="1400" dirty="0" smtClean="0"/>
              <a:t>Summer workshops this summer or next</a:t>
            </a:r>
          </a:p>
          <a:p>
            <a:pPr>
              <a:spcBef>
                <a:spcPct val="0"/>
              </a:spcBef>
            </a:pPr>
            <a:endParaRPr lang="en-US" sz="1400" dirty="0" smtClean="0"/>
          </a:p>
          <a:p>
            <a:pPr>
              <a:spcBef>
                <a:spcPct val="0"/>
              </a:spcBef>
            </a:pPr>
            <a:r>
              <a:rPr lang="en-US" sz="1400" dirty="0" smtClean="0"/>
              <a:t>Sycamore Scholars?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20-40 people attended 8 sustainability series talks this semester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Team of 6 – including 4 students presenting in DC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4003120"/>
            <a:ext cx="457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2011 Stakeholders Conference</a:t>
            </a:r>
          </a:p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March 31, 2011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6" name="Picture 15" descr="ISU_logo.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1" y="6019801"/>
            <a:ext cx="1957203" cy="5904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US" sz="6000" i="1" spc="-250" dirty="0" smtClean="0">
                <a:solidFill>
                  <a:prstClr val="white"/>
                </a:solidFill>
                <a:latin typeface="Garamond" pitchFamily="18" charset="0"/>
              </a:rPr>
              <a:t>Pa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thway to </a:t>
            </a:r>
            <a:r>
              <a:rPr lang="en-US" sz="6000" i="1" spc="-400" dirty="0" smtClean="0">
                <a:solidFill>
                  <a:prstClr val="white"/>
                </a:solidFill>
                <a:latin typeface="Garamond" pitchFamily="18" charset="0"/>
              </a:rPr>
              <a:t>Su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ccess</a:t>
            </a:r>
            <a:endParaRPr lang="en-US" sz="6000" i="1" spc="-90" dirty="0">
              <a:solidFill>
                <a:prstClr val="white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2a: </a:t>
            </a:r>
            <a:r>
              <a:rPr lang="en-US" sz="4000" dirty="0" smtClean="0">
                <a:latin typeface="+mj-lt"/>
              </a:rPr>
              <a:t>Climate Action Plan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Jim Speer, </a:t>
            </a:r>
            <a:r>
              <a:rPr lang="en-US" sz="2800" dirty="0" smtClean="0"/>
              <a:t>Dustin </a:t>
            </a:r>
            <a:r>
              <a:rPr lang="en-US" sz="2800" dirty="0" err="1" smtClean="0"/>
              <a:t>Blaszczyk</a:t>
            </a:r>
            <a:r>
              <a:rPr lang="en-US" sz="2800" dirty="0" smtClean="0"/>
              <a:t>, Julie Whitaker </a:t>
            </a:r>
            <a:endParaRPr lang="en-US" sz="2800" dirty="0" smtClean="0">
              <a:latin typeface="+mj-lt"/>
            </a:endParaRPr>
          </a:p>
          <a:p>
            <a:pPr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/>
              <a:t>Contribution to Benchmarks: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Development of experiential learning opportunities in curriculum and co-curricular activities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Community engagement opportunities for students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2a: </a:t>
            </a:r>
            <a:r>
              <a:rPr lang="en-US" sz="4000" dirty="0" smtClean="0">
                <a:latin typeface="+mj-lt"/>
              </a:rPr>
              <a:t>Progress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Baseline survey administered to faculty, staff, and students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Completing 2</a:t>
            </a:r>
            <a:r>
              <a:rPr lang="en-US" sz="2800" baseline="30000" dirty="0" smtClean="0">
                <a:latin typeface="+mj-lt"/>
              </a:rPr>
              <a:t>nd</a:t>
            </a:r>
            <a:r>
              <a:rPr lang="en-US" sz="2800" dirty="0" smtClean="0">
                <a:latin typeface="+mj-lt"/>
              </a:rPr>
              <a:t> round analysis of ISU’s carbon footprint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Energy Conservation Competition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err="1" smtClean="0">
                <a:latin typeface="+mj-lt"/>
              </a:rPr>
              <a:t>Recyclemania</a:t>
            </a:r>
            <a:endParaRPr lang="en-US" sz="2800" dirty="0" smtClean="0">
              <a:latin typeface="+mj-lt"/>
            </a:endParaRPr>
          </a:p>
          <a:p>
            <a:pPr indent="-457200">
              <a:lnSpc>
                <a:spcPts val="3200"/>
              </a:lnSpc>
            </a:pPr>
            <a:r>
              <a:rPr lang="en-US" sz="2800" dirty="0" smtClean="0">
                <a:latin typeface="+mj-lt"/>
              </a:rPr>
              <a:t>  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3: </a:t>
            </a:r>
            <a:r>
              <a:rPr lang="en-US" sz="4000" dirty="0" smtClean="0">
                <a:latin typeface="+mj-lt"/>
              </a:rPr>
              <a:t>Coordinate and Elevate Leadership Studies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Denise Collins, Greg Bierly, Les Anne </a:t>
            </a:r>
            <a:r>
              <a:rPr lang="en-US" sz="2800" dirty="0" err="1" smtClean="0">
                <a:latin typeface="+mj-lt"/>
              </a:rPr>
              <a:t>Dant</a:t>
            </a:r>
            <a:r>
              <a:rPr lang="en-US" sz="2800" dirty="0" smtClean="0">
                <a:latin typeface="+mj-lt"/>
              </a:rPr>
              <a:t>, Nolan Davis, Heather Miklozek, Amy Naidu, Jason Winkle, Rhonda </a:t>
            </a:r>
            <a:r>
              <a:rPr lang="en-US" sz="2800" dirty="0" err="1" smtClean="0">
                <a:latin typeface="+mj-lt"/>
              </a:rPr>
              <a:t>Impink</a:t>
            </a:r>
            <a:r>
              <a:rPr lang="en-US" sz="2800" dirty="0" smtClean="0">
                <a:latin typeface="+mj-lt"/>
              </a:rPr>
              <a:t>, Shawn Phillips, Kent Waggoner, </a:t>
            </a:r>
            <a:r>
              <a:rPr lang="en-US" sz="2800" dirty="0" err="1" smtClean="0">
                <a:latin typeface="+mj-lt"/>
              </a:rPr>
              <a:t>Kasie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Weina</a:t>
            </a:r>
            <a:r>
              <a:rPr lang="en-US" sz="2800" dirty="0" smtClean="0">
                <a:latin typeface="+mj-lt"/>
              </a:rPr>
              <a:t>, Linda Maule, Scott Walden, Anita </a:t>
            </a:r>
            <a:r>
              <a:rPr lang="en-US" sz="2800" dirty="0" err="1" smtClean="0">
                <a:latin typeface="+mj-lt"/>
              </a:rPr>
              <a:t>Gabbard</a:t>
            </a: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Contribution to benchmarks: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Development of experiential learning opportunities in curriculum and co-curricular activities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Strengthening institutional support for experiential learning 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3: </a:t>
            </a:r>
            <a:r>
              <a:rPr lang="en-US" sz="4000" dirty="0" smtClean="0">
                <a:latin typeface="+mj-lt"/>
              </a:rPr>
              <a:t>Progress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Inventory of current leadership activities completed.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Site visits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Proposed structure for Leadership Consortium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Campus workshops in August and January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4: </a:t>
            </a:r>
            <a:r>
              <a:rPr lang="en-US" sz="4000" dirty="0" smtClean="0">
                <a:latin typeface="+mj-lt"/>
              </a:rPr>
              <a:t>Enhance Legacy Programs and Create Icon Programs that Reflect the Changing Needs and Interests of Today’s Students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Al Perone, Corey Guyton, Gary Ballinger, Joe Thomas, Judy Conner, Lindsey </a:t>
            </a:r>
            <a:r>
              <a:rPr lang="en-US" sz="2800" dirty="0" err="1" smtClean="0">
                <a:latin typeface="+mj-lt"/>
              </a:rPr>
              <a:t>Eberman</a:t>
            </a:r>
            <a:r>
              <a:rPr lang="en-US" sz="2800" dirty="0" smtClean="0">
                <a:latin typeface="+mj-lt"/>
              </a:rPr>
              <a:t>, Michelle Landis, Steven Flowers, Eloise Pitts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Contribution to benchmarks: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  <a:latin typeface="+mj-lt"/>
              </a:rPr>
              <a:t>Development of experiential learning opportunities in co-curricular activities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  <a:latin typeface="+mj-lt"/>
              </a:rPr>
              <a:t>Promotes student retention</a:t>
            </a:r>
            <a:endParaRPr lang="en-US" sz="2800" dirty="0" smtClean="0">
              <a:solidFill>
                <a:srgbClr val="00539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9144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4: </a:t>
            </a:r>
            <a:r>
              <a:rPr lang="en-US" sz="4000" dirty="0" smtClean="0">
                <a:latin typeface="+mj-lt"/>
              </a:rPr>
              <a:t>Progress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ICON and Legacy Programs selected for FY 2011-FY 2014.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ICON Programs 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  <a:latin typeface="+mj-lt"/>
              </a:rPr>
              <a:t>2011 – Community Resource Guide, SRC Weekend Event Series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  <a:latin typeface="+mj-lt"/>
              </a:rPr>
              <a:t>2012 – Commuter Programs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  <a:latin typeface="+mj-lt"/>
              </a:rPr>
              <a:t>2013 – Arts Programs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  <a:latin typeface="+mj-lt"/>
              </a:rPr>
              <a:t>2014 – Main Quad Development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Legacy Programs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2011 – Performing Arts Series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2012 – Tandem, Student Legal Services, Athletics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2013 – Commencement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2014 – Field Campus</a:t>
            </a:r>
          </a:p>
          <a:p>
            <a:pPr marL="365760" lvl="1" indent="-365760"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6: </a:t>
            </a:r>
            <a:r>
              <a:rPr lang="en-US" sz="4000" dirty="0" smtClean="0">
                <a:latin typeface="+mj-lt"/>
              </a:rPr>
              <a:t>Student Government</a:t>
            </a:r>
          </a:p>
          <a:p>
            <a:pPr marL="365760" indent="-365760"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List implementation team members</a:t>
            </a:r>
          </a:p>
          <a:p>
            <a:pPr marL="822960" lvl="2" indent="-365760">
              <a:lnSpc>
                <a:spcPts val="3200"/>
              </a:lnSpc>
            </a:pPr>
            <a:r>
              <a:rPr lang="en-US" sz="2800" dirty="0" smtClean="0">
                <a:latin typeface="+mj-lt"/>
              </a:rPr>
              <a:t>		Steven Flowers (Student Chair), Adam Novotney 	(Staff Co-Chair), Jaden Brown, Taylor Schaffer, </a:t>
            </a:r>
            <a:r>
              <a:rPr lang="en-US" sz="2800" dirty="0" smtClean="0"/>
              <a:t>Jenna  </a:t>
            </a:r>
            <a:r>
              <a:rPr lang="en-US" sz="2800" dirty="0" err="1" smtClean="0"/>
              <a:t>Hazelbaker</a:t>
            </a:r>
            <a:r>
              <a:rPr lang="en-US" sz="2800" dirty="0" smtClean="0"/>
              <a:t>, Derek </a:t>
            </a:r>
            <a:r>
              <a:rPr lang="en-US" sz="2800" dirty="0" err="1" smtClean="0"/>
              <a:t>Lex</a:t>
            </a:r>
            <a:r>
              <a:rPr lang="en-US" sz="2800" dirty="0" smtClean="0"/>
              <a:t>, and Chelsea </a:t>
            </a:r>
            <a:r>
              <a:rPr lang="en-US" sz="2800" dirty="0" err="1" smtClean="0"/>
              <a:t>Tarquini</a:t>
            </a:r>
            <a:endParaRPr lang="en-US" sz="2800" dirty="0" smtClean="0">
              <a:latin typeface="+mj-lt"/>
            </a:endParaRPr>
          </a:p>
          <a:p>
            <a:pPr marL="365760" lvl="1" indent="-365760">
              <a:lnSpc>
                <a:spcPts val="3200"/>
              </a:lnSpc>
            </a:pPr>
            <a:r>
              <a:rPr lang="en-US" sz="2800" dirty="0" smtClean="0">
                <a:latin typeface="+mj-lt"/>
              </a:rPr>
              <a:t>  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/>
              <a:t> Contribution to benchmarks: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Development of experiential learning opportunities in co-curricular activities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Promotes student retention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990600"/>
            <a:ext cx="8763000" cy="6699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6: </a:t>
            </a:r>
            <a:r>
              <a:rPr lang="en-US" sz="4000" dirty="0" smtClean="0">
                <a:latin typeface="+mj-lt"/>
              </a:rPr>
              <a:t>Progress</a:t>
            </a:r>
            <a:endParaRPr lang="en-US" sz="2800" dirty="0" smtClean="0">
              <a:latin typeface="+mj-lt"/>
            </a:endParaRPr>
          </a:p>
          <a:p>
            <a:pPr marL="365760" lvl="1" indent="-365760">
              <a:buFont typeface="Arial" pitchFamily="34" charset="0"/>
              <a:buChar char="•"/>
            </a:pPr>
            <a:r>
              <a:rPr lang="en-US" sz="2560" dirty="0" smtClean="0"/>
              <a:t>Five programs designed to promote ISU Spirit and enhance campus life.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560" dirty="0" smtClean="0"/>
              <a:t>Up and running since Fall 2010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560" dirty="0" smtClean="0">
                <a:solidFill>
                  <a:srgbClr val="00539C"/>
                </a:solidFill>
              </a:rPr>
              <a:t>Blue Crew: created and conducted 21 athletic theme nights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560" dirty="0" smtClean="0">
                <a:solidFill>
                  <a:srgbClr val="00539C"/>
                </a:solidFill>
              </a:rPr>
              <a:t>SGA Awareness Campaign: explains the role of SGA to students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560" dirty="0" smtClean="0">
                <a:solidFill>
                  <a:srgbClr val="00539C"/>
                </a:solidFill>
              </a:rPr>
              <a:t>Blue Fridays: school spirit campaign with fun prizes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560" dirty="0" smtClean="0">
                <a:solidFill>
                  <a:srgbClr val="00539C"/>
                </a:solidFill>
              </a:rPr>
              <a:t>SGA Marketing Service: advertising assistance for student events</a:t>
            </a:r>
            <a:endParaRPr lang="en-US" sz="2560" dirty="0" smtClean="0"/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560" dirty="0" smtClean="0"/>
              <a:t>Set for an April 2011 launch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  <a:tabLst>
                <a:tab pos="398463" algn="l"/>
              </a:tabLst>
            </a:pPr>
            <a:r>
              <a:rPr lang="en-US" sz="2560" dirty="0" err="1" smtClean="0">
                <a:solidFill>
                  <a:srgbClr val="00539C"/>
                </a:solidFill>
              </a:rPr>
              <a:t>InShapeISU</a:t>
            </a:r>
            <a:r>
              <a:rPr lang="en-US" sz="2560" dirty="0" smtClean="0">
                <a:solidFill>
                  <a:srgbClr val="00539C"/>
                </a:solidFill>
              </a:rPr>
              <a:t>: promotional campaign on “getting fit” (Wellness Initiative)</a:t>
            </a:r>
          </a:p>
          <a:p>
            <a:pPr marL="365760" lvl="1" indent="-36576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5: </a:t>
            </a:r>
            <a:r>
              <a:rPr lang="en-US" sz="4000" dirty="0" smtClean="0">
                <a:latin typeface="+mj-lt"/>
              </a:rPr>
              <a:t>Enhance the Co-Curricular Experience and the Value of Participation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Nolan Davis (Chair), April Hay, Cat Stemmans, Elonda Ervin, Kent Waggoner, Kevin Smith, Marcy Shonk, Mike Snyder, Ray Buechler, Suellyn Mahan, Mark Frederick, Carole Brassie</a:t>
            </a:r>
          </a:p>
          <a:p>
            <a:pPr marL="365760" lvl="1" indent="-36576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/>
              <a:t>Contribution to benchmarks: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Development of experiential learning opportunities in co-curricular activities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Promotes student retention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5: </a:t>
            </a:r>
            <a:r>
              <a:rPr lang="en-US" sz="4000" dirty="0" smtClean="0">
                <a:latin typeface="+mj-lt"/>
              </a:rPr>
              <a:t>Progress</a:t>
            </a:r>
            <a:endParaRPr lang="en-US" sz="2800" dirty="0" smtClean="0">
              <a:latin typeface="+mj-lt"/>
            </a:endParaRPr>
          </a:p>
          <a:p>
            <a:pPr marL="0" lvl="1">
              <a:lnSpc>
                <a:spcPts val="3200"/>
              </a:lnSpc>
            </a:pPr>
            <a:r>
              <a:rPr lang="en-US" sz="2400" dirty="0" smtClean="0"/>
              <a:t>Student Organization Database and Management</a:t>
            </a:r>
          </a:p>
          <a:p>
            <a:pPr marL="461963" lvl="1" indent="-461963">
              <a:lnSpc>
                <a:spcPts val="3200"/>
              </a:lnSpc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400" dirty="0" err="1" smtClean="0">
                <a:solidFill>
                  <a:srgbClr val="00539C"/>
                </a:solidFill>
              </a:rPr>
              <a:t>OrgSync</a:t>
            </a:r>
            <a:r>
              <a:rPr lang="en-US" sz="2400" dirty="0" smtClean="0">
                <a:solidFill>
                  <a:srgbClr val="00539C"/>
                </a:solidFill>
              </a:rPr>
              <a:t> service has been purchased and set-up</a:t>
            </a:r>
          </a:p>
          <a:p>
            <a:pPr marL="461963" lvl="1" indent="-461963">
              <a:lnSpc>
                <a:spcPts val="3200"/>
              </a:lnSpc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400" dirty="0" smtClean="0">
                <a:solidFill>
                  <a:srgbClr val="00539C"/>
                </a:solidFill>
              </a:rPr>
              <a:t>Names the “ISU </a:t>
            </a:r>
            <a:r>
              <a:rPr lang="en-US" sz="2400" dirty="0" err="1" smtClean="0">
                <a:solidFill>
                  <a:srgbClr val="00539C"/>
                </a:solidFill>
              </a:rPr>
              <a:t>TreeHouse</a:t>
            </a:r>
            <a:r>
              <a:rPr lang="en-US" sz="2400" dirty="0" smtClean="0">
                <a:solidFill>
                  <a:srgbClr val="00539C"/>
                </a:solidFill>
              </a:rPr>
              <a:t>”: 500 users in 45 days</a:t>
            </a:r>
          </a:p>
          <a:p>
            <a:pPr marL="461963" lvl="1" indent="-461963">
              <a:lnSpc>
                <a:spcPts val="3200"/>
              </a:lnSpc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400" dirty="0" smtClean="0">
                <a:solidFill>
                  <a:srgbClr val="00539C"/>
                </a:solidFill>
              </a:rPr>
              <a:t>Similar to Outlook and Banner for 160 organizations</a:t>
            </a:r>
          </a:p>
          <a:p>
            <a:pPr marL="0" lvl="1">
              <a:lnSpc>
                <a:spcPts val="3200"/>
              </a:lnSpc>
            </a:pPr>
            <a:r>
              <a:rPr lang="en-US" sz="2400" dirty="0" smtClean="0"/>
              <a:t>Co-Curricular Record Pilot</a:t>
            </a:r>
          </a:p>
          <a:p>
            <a:pPr marL="461963" lvl="1" indent="-461963">
              <a:lnSpc>
                <a:spcPts val="3200"/>
              </a:lnSpc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400" dirty="0" smtClean="0">
                <a:solidFill>
                  <a:srgbClr val="00539C"/>
                </a:solidFill>
              </a:rPr>
              <a:t>Will provide a list of all co-curricular information in the system</a:t>
            </a:r>
          </a:p>
          <a:p>
            <a:pPr marL="461963" lvl="1" indent="-461963">
              <a:lnSpc>
                <a:spcPts val="3200"/>
              </a:lnSpc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400" dirty="0" smtClean="0">
                <a:solidFill>
                  <a:srgbClr val="00539C"/>
                </a:solidFill>
              </a:rPr>
              <a:t>Document content and visual layout design is underway</a:t>
            </a:r>
          </a:p>
          <a:p>
            <a:pPr marL="461963" lvl="1" indent="-461963">
              <a:lnSpc>
                <a:spcPts val="3200"/>
              </a:lnSpc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400" dirty="0" smtClean="0">
                <a:solidFill>
                  <a:srgbClr val="00539C"/>
                </a:solidFill>
              </a:rPr>
              <a:t>Working to match </a:t>
            </a:r>
            <a:r>
              <a:rPr lang="en-US" sz="2400" dirty="0" err="1" smtClean="0">
                <a:solidFill>
                  <a:srgbClr val="00539C"/>
                </a:solidFill>
              </a:rPr>
              <a:t>OrgSync</a:t>
            </a:r>
            <a:r>
              <a:rPr lang="en-US" sz="2400" dirty="0" smtClean="0">
                <a:solidFill>
                  <a:srgbClr val="00539C"/>
                </a:solidFill>
              </a:rPr>
              <a:t> and Banner for data transfers</a:t>
            </a:r>
          </a:p>
          <a:p>
            <a:pPr marL="0" lvl="1">
              <a:lnSpc>
                <a:spcPts val="3200"/>
              </a:lnSpc>
            </a:pPr>
            <a:r>
              <a:rPr lang="en-US" sz="2400" dirty="0" smtClean="0"/>
              <a:t>Student Passport System</a:t>
            </a:r>
          </a:p>
          <a:p>
            <a:pPr marL="461963" lvl="1" indent="-461963">
              <a:lnSpc>
                <a:spcPts val="3200"/>
              </a:lnSpc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400" dirty="0" smtClean="0">
                <a:solidFill>
                  <a:srgbClr val="00539C"/>
                </a:solidFill>
              </a:rPr>
              <a:t>Electronic system of recording and rewarding participation</a:t>
            </a:r>
          </a:p>
          <a:p>
            <a:pPr marL="461963" lvl="1" indent="-461963">
              <a:lnSpc>
                <a:spcPts val="3200"/>
              </a:lnSpc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400" dirty="0" smtClean="0">
                <a:solidFill>
                  <a:srgbClr val="00539C"/>
                </a:solidFill>
              </a:rPr>
              <a:t>Defining the potential users and relationships with other systems</a:t>
            </a:r>
          </a:p>
          <a:p>
            <a:pPr marL="461963" lvl="1" indent="-461963">
              <a:lnSpc>
                <a:spcPts val="3200"/>
              </a:lnSpc>
              <a:buFont typeface="Arial" pitchFamily="34" charset="0"/>
              <a:buChar char="•"/>
              <a:tabLst>
                <a:tab pos="461963" algn="l"/>
              </a:tabLst>
            </a:pPr>
            <a:r>
              <a:rPr lang="en-US" sz="2400" dirty="0" smtClean="0">
                <a:solidFill>
                  <a:srgbClr val="00539C"/>
                </a:solidFill>
              </a:rPr>
              <a:t>Developing a set of measures of success for the system</a:t>
            </a:r>
          </a:p>
          <a:p>
            <a:pPr marL="365760" lvl="1" indent="-36576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167640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1828801"/>
            <a:ext cx="2667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Two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3657600"/>
            <a:ext cx="4495800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Advance Experiential Learning</a:t>
            </a:r>
          </a:p>
          <a:p>
            <a:r>
              <a:rPr lang="en-US" sz="2400" i="1" dirty="0" smtClean="0">
                <a:solidFill>
                  <a:srgbClr val="000000"/>
                </a:solidFill>
              </a:rPr>
              <a:t>Advance experiential learning to ensure all ISU students complete a significant experiential learning requirement within their major.</a:t>
            </a:r>
            <a:endParaRPr lang="en-US" sz="2400" dirty="0"/>
          </a:p>
        </p:txBody>
      </p:sp>
      <p:pic>
        <p:nvPicPr>
          <p:cNvPr id="13" name="Picture 11" descr="campus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0867" y="1066800"/>
            <a:ext cx="3749040" cy="25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2" descr="campus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3733800"/>
            <a:ext cx="3749040" cy="283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219200"/>
            <a:ext cx="8915400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Audit Recommendations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Recommendation 1 – More faculty support to integrate experiential learning in the classroom</a:t>
            </a: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Recommendation 2 – Better description of assessment results</a:t>
            </a: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Recommendation 3 – Expand the SENCER model to incorporate more courses from other disciplines</a:t>
            </a: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Recommendation 4 – Revisit the need for the creation of leadership consortium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2192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Next Steps</a:t>
            </a:r>
          </a:p>
          <a:p>
            <a:pPr marL="365760" indent="-365760"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Address audit concerns</a:t>
            </a: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Full implementation of new initiatives</a:t>
            </a: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Institutionalization of initiatives</a:t>
            </a: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4003120"/>
            <a:ext cx="457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prstClr val="black"/>
                </a:solidFill>
                <a:latin typeface="Arial Narrow" pitchFamily="34" charset="0"/>
              </a:rPr>
              <a:t>2011 </a:t>
            </a:r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Stakeholders Conference</a:t>
            </a:r>
          </a:p>
          <a:p>
            <a:pPr algn="ctr"/>
            <a:r>
              <a:rPr lang="en-US" sz="3200" b="1" dirty="0" smtClean="0">
                <a:solidFill>
                  <a:prstClr val="black"/>
                </a:solidFill>
                <a:latin typeface="Arial Narrow" pitchFamily="34" charset="0"/>
              </a:rPr>
              <a:t>March 31, 2011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6" name="Picture 15" descr="ISU_logo.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1" y="6019801"/>
            <a:ext cx="1957203" cy="5904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The </a:t>
            </a:r>
            <a:r>
              <a:rPr lang="en-US" sz="6000" i="1" spc="-250" dirty="0" smtClean="0">
                <a:solidFill>
                  <a:prstClr val="white"/>
                </a:solidFill>
                <a:latin typeface="Garamond" pitchFamily="18" charset="0"/>
              </a:rPr>
              <a:t>Pa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thway to </a:t>
            </a:r>
            <a:r>
              <a:rPr lang="en-US" sz="6000" i="1" spc="-400" dirty="0" smtClean="0">
                <a:solidFill>
                  <a:prstClr val="white"/>
                </a:solidFill>
                <a:latin typeface="Garamond" pitchFamily="18" charset="0"/>
              </a:rPr>
              <a:t>Su</a:t>
            </a:r>
            <a:r>
              <a:rPr lang="en-US" sz="6000" i="1" spc="-90" dirty="0" smtClean="0">
                <a:solidFill>
                  <a:prstClr val="white"/>
                </a:solidFill>
                <a:latin typeface="Garamond" pitchFamily="18" charset="0"/>
              </a:rPr>
              <a:t>ccess</a:t>
            </a:r>
            <a:endParaRPr lang="en-US" sz="6000" i="1" spc="-90" dirty="0">
              <a:solidFill>
                <a:prstClr val="white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90600" y="1371600"/>
          <a:ext cx="7162799" cy="4953000"/>
        </p:xfrm>
        <a:graphic>
          <a:graphicData uri="http://schemas.openxmlformats.org/drawingml/2006/table">
            <a:tbl>
              <a:tblPr/>
              <a:tblGrid>
                <a:gridCol w="158852"/>
                <a:gridCol w="3942428"/>
                <a:gridCol w="693174"/>
                <a:gridCol w="693174"/>
                <a:gridCol w="693174"/>
                <a:gridCol w="981997"/>
              </a:tblGrid>
              <a:tr h="600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Goal #2 Benchmarks</a:t>
                      </a:r>
                    </a:p>
                  </a:txBody>
                  <a:tcPr marL="9473" marR="9473" marT="94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 Target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Long-Term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Target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Students who participate in an internship, practicum or field experience before graduation</a:t>
                      </a:r>
                    </a:p>
                  </a:txBody>
                  <a:tcPr marL="9473" marR="9473" marT="94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Degree programs with a required significant experiential learning component.</a:t>
                      </a:r>
                    </a:p>
                  </a:txBody>
                  <a:tcPr marL="9473" marR="9473" marT="94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graduates’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participation in experiential learning within their major.</a:t>
                      </a:r>
                    </a:p>
                  </a:txBody>
                  <a:tcPr marL="9473" marR="9473" marT="94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73" marR="9473" marT="94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Students who participate in international (non-credit and for-credit) experience.</a:t>
                      </a:r>
                    </a:p>
                  </a:txBody>
                  <a:tcPr marL="9473" marR="9473" marT="94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9473" marR="9473" marT="94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36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30000" dirty="0" err="1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Survey of Student Engagement (NSSE) Spring 2007 report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73" marR="9473" marT="94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21920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1371600"/>
            <a:ext cx="2667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Two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2057400"/>
            <a:ext cx="4495800" cy="91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Advance Experiential Learning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33528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 Chairs: </a:t>
            </a:r>
            <a:r>
              <a:rPr lang="en-US" sz="2800" dirty="0" smtClean="0"/>
              <a:t>	Nancy Brattain Rogers, Carmen Tillery</a:t>
            </a:r>
          </a:p>
          <a:p>
            <a:r>
              <a:rPr lang="en-US" sz="2800" b="1" dirty="0" smtClean="0"/>
              <a:t>Audit Chair:</a:t>
            </a:r>
            <a:r>
              <a:rPr lang="en-US" sz="2800" dirty="0" smtClean="0"/>
              <a:t>		Yasenka Peterson</a:t>
            </a:r>
          </a:p>
          <a:p>
            <a:r>
              <a:rPr lang="en-US" sz="2800" b="1" dirty="0" smtClean="0"/>
              <a:t>Audit Team:</a:t>
            </a:r>
            <a:r>
              <a:rPr lang="en-US" sz="2800" dirty="0" smtClean="0"/>
              <a:t>		Kim </a:t>
            </a:r>
            <a:r>
              <a:rPr lang="en-US" sz="2800" dirty="0" err="1" smtClean="0"/>
              <a:t>Bodey</a:t>
            </a:r>
            <a:r>
              <a:rPr lang="en-US" sz="2800" dirty="0" smtClean="0"/>
              <a:t>, Lindsey </a:t>
            </a:r>
            <a:r>
              <a:rPr lang="en-US" sz="2800" dirty="0" err="1" smtClean="0"/>
              <a:t>Eberman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610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Initiatives</a:t>
            </a:r>
          </a:p>
          <a:p>
            <a:pPr lvl="1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Infuse experiential learning as a core component in all academic programs.</a:t>
            </a:r>
          </a:p>
          <a:p>
            <a:pPr lvl="1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Apply the science of learning to the learning of science.</a:t>
            </a:r>
          </a:p>
          <a:p>
            <a:pPr lvl="2" indent="-457200">
              <a:buFont typeface="+mj-lt"/>
              <a:buAutoNum type="alphaLcPeriod"/>
            </a:pPr>
            <a:r>
              <a:rPr lang="en-US" sz="2800" dirty="0" smtClean="0">
                <a:solidFill>
                  <a:srgbClr val="00539C"/>
                </a:solidFill>
              </a:rPr>
              <a:t>Develop a climate action plan.</a:t>
            </a:r>
          </a:p>
          <a:p>
            <a:pPr lvl="1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Coordinate and elevate leadership studies.</a:t>
            </a:r>
          </a:p>
          <a:p>
            <a:pPr lvl="1" indent="-457200">
              <a:buFont typeface="+mj-lt"/>
              <a:buAutoNum type="arabicPeriod"/>
            </a:pPr>
            <a:r>
              <a:rPr lang="en-US" sz="2800" dirty="0" smtClean="0"/>
              <a:t>Enhance legacy programs and create icon services and programs that reflect the changing needs and interests of today’s students.</a:t>
            </a:r>
          </a:p>
          <a:p>
            <a:pPr lvl="1" indent="-457200">
              <a:buFont typeface="+mj-lt"/>
              <a:buAutoNum type="arabicPeriod"/>
            </a:pPr>
            <a:r>
              <a:rPr lang="en-US" sz="2800" dirty="0" smtClean="0"/>
              <a:t>Enhance the co-curricular experience and value of participation.</a:t>
            </a:r>
          </a:p>
          <a:p>
            <a:pPr lvl="1" indent="-457200">
              <a:buFont typeface="+mj-lt"/>
              <a:buAutoNum type="arabicPeriod"/>
            </a:pPr>
            <a:r>
              <a:rPr lang="en-US" sz="2800" dirty="0" smtClean="0"/>
              <a:t>Student Government Association</a:t>
            </a:r>
          </a:p>
          <a:p>
            <a:pPr lvl="1" indent="-457200"/>
            <a:endParaRPr lang="en-US" sz="2800" dirty="0" smtClean="0">
              <a:solidFill>
                <a:srgbClr val="000000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 </a:t>
            </a:r>
            <a:r>
              <a:rPr lang="en-US" sz="4000" dirty="0" smtClean="0"/>
              <a:t>Infuse Experiential Learning as a Core Component in All Academic Programs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Implementation Team – Harriet Hudson, Chris Olsen, Debra Israel, Gloria </a:t>
            </a:r>
            <a:r>
              <a:rPr lang="en-US" sz="2800" dirty="0" err="1" smtClean="0">
                <a:latin typeface="+mj-lt"/>
              </a:rPr>
              <a:t>Plascak</a:t>
            </a:r>
            <a:r>
              <a:rPr lang="en-US" sz="2800" dirty="0" smtClean="0">
                <a:latin typeface="+mj-lt"/>
              </a:rPr>
              <a:t>, Carole Yaw, Chad Becker, Janis </a:t>
            </a:r>
            <a:r>
              <a:rPr lang="en-US" sz="2800" dirty="0" err="1" smtClean="0">
                <a:latin typeface="+mj-lt"/>
              </a:rPr>
              <a:t>Halpern</a:t>
            </a:r>
            <a:r>
              <a:rPr lang="en-US" sz="2800" dirty="0" smtClean="0">
                <a:latin typeface="+mj-lt"/>
              </a:rPr>
              <a:t>, Jennifer Ryan, Brad Venable, David Robinson</a:t>
            </a: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Contribution to Benchmarks: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Development of experiential learning opportunities in curriculum and co-curricular activities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Strengthening institutional support for experiential learning </a:t>
            </a: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1: </a:t>
            </a:r>
            <a:r>
              <a:rPr lang="en-US" sz="4000" dirty="0" smtClean="0">
                <a:latin typeface="+mj-lt"/>
              </a:rPr>
              <a:t>Progress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Grants to students for study abroad and faculty for course-based domestic and international travel.</a:t>
            </a:r>
          </a:p>
          <a:p>
            <a:pPr marL="3657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Drafted proposal for Student Research Center.</a:t>
            </a:r>
          </a:p>
          <a:p>
            <a:pPr marL="822960" lvl="3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  <a:latin typeface="+mj-lt"/>
              </a:rPr>
              <a:t>Faculty director</a:t>
            </a:r>
          </a:p>
          <a:p>
            <a:pPr marL="3657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Identifying space for permanent display of student research and creative work. </a:t>
            </a:r>
          </a:p>
          <a:p>
            <a:pPr marL="3657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Undergraduate Research Fellows</a:t>
            </a:r>
          </a:p>
          <a:p>
            <a:pPr lvl="2" indent="-45720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 lvl="2" indent="-45720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2: </a:t>
            </a:r>
            <a:r>
              <a:rPr lang="en-US" sz="4000" dirty="0" smtClean="0">
                <a:latin typeface="+mj-lt"/>
              </a:rPr>
              <a:t>Apply the Learning of Science to the Science of Learning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Jim Speer, Sue Berta, Liz Metzger, Heather Miklozek, Jennifer </a:t>
            </a:r>
            <a:r>
              <a:rPr lang="en-US" sz="2800" dirty="0" err="1" smtClean="0">
                <a:latin typeface="+mj-lt"/>
              </a:rPr>
              <a:t>Sicking</a:t>
            </a:r>
            <a:r>
              <a:rPr lang="en-US" sz="2800" dirty="0" smtClean="0">
                <a:latin typeface="+mj-lt"/>
              </a:rPr>
              <a:t>, Larry </a:t>
            </a:r>
            <a:r>
              <a:rPr lang="en-US" sz="2800" dirty="0" err="1" smtClean="0">
                <a:latin typeface="+mj-lt"/>
              </a:rPr>
              <a:t>Tinnerman</a:t>
            </a:r>
            <a:r>
              <a:rPr lang="en-US" sz="2800" dirty="0" smtClean="0">
                <a:latin typeface="+mj-lt"/>
              </a:rPr>
              <a:t>, Ross Alexander, Dorothy </a:t>
            </a:r>
            <a:r>
              <a:rPr lang="en-US" sz="2800" dirty="0" err="1" smtClean="0">
                <a:latin typeface="+mj-lt"/>
              </a:rPr>
              <a:t>Rosene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Adri</a:t>
            </a:r>
            <a:r>
              <a:rPr lang="en-US" sz="2800" dirty="0" smtClean="0">
                <a:latin typeface="+mj-lt"/>
              </a:rPr>
              <a:t> Lehman, Peter </a:t>
            </a:r>
            <a:r>
              <a:rPr lang="en-US" sz="2800" dirty="0" err="1" smtClean="0">
                <a:latin typeface="+mj-lt"/>
              </a:rPr>
              <a:t>Rosene</a:t>
            </a:r>
            <a:r>
              <a:rPr lang="en-US" sz="2800" dirty="0" smtClean="0">
                <a:latin typeface="+mj-lt"/>
              </a:rPr>
              <a:t>, Lauren Adams, Chase DuPont</a:t>
            </a:r>
          </a:p>
          <a:p>
            <a:pPr marL="365760" indent="-365760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 Contribution to Benchmarks: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Development of curricular experiential learning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</a:rPr>
              <a:t>Strengthening institutional support for experiential learning </a:t>
            </a:r>
          </a:p>
          <a:p>
            <a:pPr lvl="1">
              <a:lnSpc>
                <a:spcPts val="3200"/>
              </a:lnSpc>
            </a:pPr>
            <a:endParaRPr lang="en-US" sz="2800" dirty="0" smtClean="0">
              <a:latin typeface="+mj-lt"/>
            </a:endParaRPr>
          </a:p>
          <a:p>
            <a:pPr>
              <a:lnSpc>
                <a:spcPts val="3200"/>
              </a:lnSpc>
            </a:pP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Initiative 2: </a:t>
            </a:r>
            <a:r>
              <a:rPr lang="en-US" sz="4000" dirty="0" smtClean="0">
                <a:latin typeface="+mj-lt"/>
              </a:rPr>
              <a:t>Progress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SENCER team attended Summer 2010 institute.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Sustainability Speaker Series funded through SENCER grant.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SENCER Regional Workshop held at ISU.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On-going implementation of SENCER courses using </a:t>
            </a:r>
            <a:r>
              <a:rPr lang="en-US" sz="2800" i="1" dirty="0" smtClean="0">
                <a:latin typeface="+mj-lt"/>
              </a:rPr>
              <a:t>Student Assessment of Learning Gains</a:t>
            </a:r>
            <a:r>
              <a:rPr lang="en-US" sz="2800" dirty="0" smtClean="0">
                <a:latin typeface="+mj-lt"/>
              </a:rPr>
              <a:t>.</a:t>
            </a:r>
          </a:p>
          <a:p>
            <a:pPr marL="822960" lvl="2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539C"/>
                </a:solidFill>
                <a:latin typeface="+mj-lt"/>
              </a:rPr>
              <a:t>D.C. Symposium presentation</a:t>
            </a:r>
          </a:p>
          <a:p>
            <a:pPr marL="365760" lvl="1" indent="-36576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William Bennett Award for Extraordinary Contributions to Citizen Science</a:t>
            </a:r>
          </a:p>
          <a:p>
            <a:pPr>
              <a:lnSpc>
                <a:spcPts val="3200"/>
              </a:lnSpc>
            </a:pPr>
            <a:r>
              <a:rPr lang="en-US" sz="2800" dirty="0" smtClean="0">
                <a:solidFill>
                  <a:srgbClr val="00539C"/>
                </a:solidFill>
                <a:latin typeface="+mj-lt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6212</TotalTime>
  <Words>1200</Words>
  <Application>Microsoft Office PowerPoint</Application>
  <PresentationFormat>On-screen Show (4:3)</PresentationFormat>
  <Paragraphs>236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2 Stakeholders Conference Presentation</dc:title>
  <dc:creator>user</dc:creator>
  <cp:keywords>Conference 2011, experiential learning</cp:keywords>
  <cp:lastModifiedBy>Ray Buechler</cp:lastModifiedBy>
  <cp:revision>418</cp:revision>
  <dcterms:created xsi:type="dcterms:W3CDTF">2008-09-03T09:34:29Z</dcterms:created>
  <dcterms:modified xsi:type="dcterms:W3CDTF">2011-04-04T15:46:10Z</dcterms:modified>
</cp:coreProperties>
</file>