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458" r:id="rId2"/>
    <p:sldId id="460" r:id="rId3"/>
    <p:sldId id="409" r:id="rId4"/>
    <p:sldId id="461" r:id="rId5"/>
    <p:sldId id="462" r:id="rId6"/>
    <p:sldId id="46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C"/>
    <a:srgbClr val="3366FF"/>
    <a:srgbClr val="0F5BCB"/>
    <a:srgbClr val="1065E2"/>
    <a:srgbClr val="DFAA27"/>
    <a:srgbClr val="A2D668"/>
    <a:srgbClr val="0000CC"/>
    <a:srgbClr val="0033CC"/>
    <a:srgbClr val="223A58"/>
    <a:srgbClr val="271A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06" autoAdjust="0"/>
    <p:restoredTop sz="69953" autoAdjust="0"/>
  </p:normalViewPr>
  <p:slideViewPr>
    <p:cSldViewPr>
      <p:cViewPr varScale="1">
        <p:scale>
          <a:sx n="76" d="100"/>
          <a:sy n="76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4"/>
    </p:cViewPr>
  </p:sorterViewPr>
  <p:notesViewPr>
    <p:cSldViewPr>
      <p:cViewPr varScale="1">
        <p:scale>
          <a:sx n="67" d="100"/>
          <a:sy n="67" d="100"/>
        </p:scale>
        <p:origin x="-220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4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34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Purpose of Goal 1 – Initiative 11 </a:t>
            </a:r>
            <a:r>
              <a:rPr lang="en-US" baseline="0" dirty="0" smtClean="0"/>
              <a:t> is to: develop a comprehensive retention program within the African American Cultural Center.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err="1" smtClean="0"/>
              <a:t>ISUcceed</a:t>
            </a:r>
            <a:r>
              <a:rPr lang="en-US" baseline="0" dirty="0" smtClean="0"/>
              <a:t> supports the retention initiative  of ISU with a focus geared toward increasing AA student’s rate of retention, sense of academic capability, and persistence to graduation.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100" dirty="0" err="1" smtClean="0"/>
              <a:t>ISUcceed</a:t>
            </a:r>
            <a:r>
              <a:rPr lang="en-US" sz="1100" dirty="0" smtClean="0"/>
              <a:t> SOPS- educated parents on how to assist their</a:t>
            </a:r>
            <a:r>
              <a:rPr lang="en-US" sz="1100" baseline="0" dirty="0" smtClean="0"/>
              <a:t> student, introduced ISU support resources &amp; discussed the </a:t>
            </a: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program.  June 3-July 1</a:t>
            </a:r>
            <a:r>
              <a:rPr lang="en-US" sz="1100" baseline="30000" dirty="0" smtClean="0"/>
              <a:t>st</a:t>
            </a:r>
            <a:r>
              <a:rPr lang="en-US" sz="1100" baseline="0" dirty="0" smtClean="0"/>
              <a:t> ; 80 parents  participated.  Received 70 students.  Joined by Career Center; Student Conduct &amp; Integrity; SASC; Counseling Center. </a:t>
            </a:r>
          </a:p>
          <a:p>
            <a:pPr>
              <a:spcBef>
                <a:spcPct val="0"/>
              </a:spcBef>
            </a:pPr>
            <a:endParaRPr lang="en-US" sz="1100" baseline="0" dirty="0" smtClean="0"/>
          </a:p>
          <a:p>
            <a:pPr>
              <a:spcBef>
                <a:spcPct val="0"/>
              </a:spcBef>
            </a:pP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Prep-Fall Orientation – Day and a half orientation, held prior to classes.  Aug. 19</a:t>
            </a:r>
            <a:r>
              <a:rPr lang="en-US" sz="1100" baseline="30000" dirty="0" smtClean="0"/>
              <a:t>th</a:t>
            </a:r>
            <a:r>
              <a:rPr lang="en-US" sz="1100" baseline="0" dirty="0" smtClean="0"/>
              <a:t> &amp; 20</a:t>
            </a:r>
            <a:r>
              <a:rPr lang="en-US" sz="1100" baseline="30000" dirty="0" smtClean="0"/>
              <a:t>th</a:t>
            </a:r>
            <a:r>
              <a:rPr lang="en-US" sz="1100" baseline="0" dirty="0" smtClean="0"/>
              <a:t> . 70 Freshmen (regular &amp; conditional admits). Helped new students to transition to ISU by introducing them to support services, small group sessions with graduate counselors &amp; upper classmen.</a:t>
            </a:r>
          </a:p>
          <a:p>
            <a:pPr>
              <a:spcBef>
                <a:spcPct val="0"/>
              </a:spcBef>
            </a:pPr>
            <a:endParaRPr lang="en-US" sz="1100" baseline="0" dirty="0" smtClean="0"/>
          </a:p>
          <a:p>
            <a:pPr>
              <a:spcBef>
                <a:spcPct val="0"/>
              </a:spcBef>
            </a:pP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Scholars – Academic year program. Provides on-going social and academic support to students through bi-weekly meetings with GC, academic seminars and leadership development and social activities.  1</a:t>
            </a:r>
            <a:r>
              <a:rPr lang="en-US" sz="1100" baseline="30000" dirty="0" smtClean="0"/>
              <a:t>st</a:t>
            </a:r>
            <a:r>
              <a:rPr lang="en-US" sz="1100" baseline="0" dirty="0" smtClean="0"/>
              <a:t> week of classes/ 10 graduate counselors/ bi-weekly meetings &amp; academic seminars</a:t>
            </a:r>
          </a:p>
          <a:p>
            <a:pPr>
              <a:spcBef>
                <a:spcPct val="0"/>
              </a:spcBef>
            </a:pPr>
            <a:endParaRPr lang="en-US" sz="1100" baseline="0" dirty="0" smtClean="0"/>
          </a:p>
          <a:p>
            <a:pPr>
              <a:spcBef>
                <a:spcPct val="0"/>
              </a:spcBef>
            </a:pP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Academic Probation – helps students get back on track through bi-weekly or weekly GC meetings and academic seminars.  AACC staff goes out to home areas (Gary, Indianapolis, etc…) to meet and talk with students &amp; parents during break and prior to start of Spring semester.</a:t>
            </a:r>
            <a:endParaRPr lang="en-US" sz="1100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100" dirty="0" smtClean="0"/>
              <a:t>Year</a:t>
            </a:r>
            <a:r>
              <a:rPr lang="en-US" sz="1100" baseline="0" dirty="0" smtClean="0"/>
              <a:t> 1 – </a:t>
            </a: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started with AA AOP freshmen who were placed on academic probation.  Mixed but expected results: students who participated fully (attended bi-weekly meetings &amp; weekly academic seminars &amp; took program seriously) met probation </a:t>
            </a:r>
            <a:r>
              <a:rPr lang="en-US" sz="1100" baseline="0" dirty="0" err="1" smtClean="0"/>
              <a:t>gpa</a:t>
            </a:r>
            <a:r>
              <a:rPr lang="en-US" sz="1100" baseline="0" dirty="0" smtClean="0"/>
              <a:t>.  Students who did not, did not fare as well.</a:t>
            </a:r>
          </a:p>
          <a:p>
            <a:pPr>
              <a:spcBef>
                <a:spcPct val="0"/>
              </a:spcBef>
            </a:pPr>
            <a:endParaRPr lang="en-US" sz="1100" baseline="0" dirty="0" smtClean="0"/>
          </a:p>
          <a:p>
            <a:pPr>
              <a:lnSpc>
                <a:spcPts val="3200"/>
              </a:lnSpc>
            </a:pPr>
            <a:r>
              <a:rPr lang="en-US" sz="1100" baseline="0" dirty="0" smtClean="0"/>
              <a:t>Year 2 – </a:t>
            </a: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full year.  SOPS-very successful.  June 3</a:t>
            </a:r>
            <a:r>
              <a:rPr lang="en-US" sz="1100" baseline="30000" dirty="0" smtClean="0"/>
              <a:t>rd</a:t>
            </a:r>
            <a:r>
              <a:rPr lang="en-US" sz="1100" baseline="0" dirty="0" smtClean="0"/>
              <a:t>-July 1</a:t>
            </a:r>
            <a:r>
              <a:rPr lang="en-US" sz="1100" baseline="30000" dirty="0" smtClean="0"/>
              <a:t>st</a:t>
            </a:r>
            <a:r>
              <a:rPr lang="en-US" sz="1100" baseline="0" dirty="0" smtClean="0"/>
              <a:t>, 2011; 80 parents participated.  70 students.</a:t>
            </a:r>
          </a:p>
          <a:p>
            <a:pPr>
              <a:lnSpc>
                <a:spcPts val="3200"/>
              </a:lnSpc>
            </a:pPr>
            <a:endParaRPr lang="en-US" sz="1100" baseline="0" dirty="0" smtClean="0"/>
          </a:p>
          <a:p>
            <a:pPr>
              <a:lnSpc>
                <a:spcPts val="3200"/>
              </a:lnSpc>
            </a:pP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Prep Fall Orientation – Aug. 19</a:t>
            </a:r>
            <a:r>
              <a:rPr lang="en-US" sz="1100" baseline="30000" dirty="0" smtClean="0"/>
              <a:t>th</a:t>
            </a:r>
            <a:r>
              <a:rPr lang="en-US" sz="1100" baseline="0" dirty="0" smtClean="0"/>
              <a:t> –Aug. 20</a:t>
            </a:r>
            <a:r>
              <a:rPr lang="en-US" sz="1100" baseline="30000" dirty="0" smtClean="0"/>
              <a:t>th</a:t>
            </a:r>
            <a:r>
              <a:rPr lang="en-US" sz="1100" baseline="0" dirty="0" smtClean="0"/>
              <a:t> .  70 Freshmen (regular &amp; conditional admits).  Voluntary program.</a:t>
            </a:r>
          </a:p>
          <a:p>
            <a:pPr>
              <a:lnSpc>
                <a:spcPts val="3200"/>
              </a:lnSpc>
            </a:pPr>
            <a:endParaRPr lang="en-US" sz="1100" baseline="0" dirty="0" smtClean="0"/>
          </a:p>
          <a:p>
            <a:pPr>
              <a:lnSpc>
                <a:spcPts val="3200"/>
              </a:lnSpc>
            </a:pP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Scholars Component – started first week of classes.  10 Graduate Counselors.  Bi-weekly meetings w/ GC; weekly academic seminar taught by graduate counselors.  91 students in program 1</a:t>
            </a:r>
            <a:r>
              <a:rPr lang="en-US" sz="1100" baseline="30000" dirty="0" smtClean="0"/>
              <a:t>st</a:t>
            </a:r>
            <a:r>
              <a:rPr lang="en-US" sz="1100" baseline="0" dirty="0" smtClean="0"/>
              <a:t> week of classes.  Currently, 62 regularly attend bi-weekly meetings.</a:t>
            </a:r>
          </a:p>
          <a:p>
            <a:pPr>
              <a:lnSpc>
                <a:spcPts val="3200"/>
              </a:lnSpc>
            </a:pPr>
            <a:endParaRPr lang="en-US" sz="1100" baseline="0" dirty="0" smtClean="0"/>
          </a:p>
          <a:p>
            <a:pPr>
              <a:lnSpc>
                <a:spcPts val="3200"/>
              </a:lnSpc>
            </a:pPr>
            <a:r>
              <a:rPr lang="en-US" sz="1100" baseline="0" dirty="0" err="1" smtClean="0"/>
              <a:t>ISUcceed</a:t>
            </a:r>
            <a:r>
              <a:rPr lang="en-US" sz="1100" baseline="0" dirty="0" smtClean="0"/>
              <a:t> Academic Probation Component – for all levels of students on AP; students will work with GC and attend weekly academic seminars.  Will begin January 2012 and operate throughout the academic year.</a:t>
            </a:r>
            <a:endParaRPr lang="en-US" sz="1100" dirty="0" smtClean="0"/>
          </a:p>
          <a:p>
            <a:pPr>
              <a:spcBef>
                <a:spcPct val="0"/>
              </a:spcBef>
            </a:pPr>
            <a:endParaRPr lang="en-US" sz="1100" baseline="0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err="1" smtClean="0">
                <a:solidFill>
                  <a:srgbClr val="00539C"/>
                </a:solidFill>
                <a:latin typeface="+mj-lt"/>
              </a:rPr>
              <a:t>ISUcceed</a:t>
            </a:r>
            <a:endParaRPr lang="en-US" b="1" dirty="0" smtClean="0">
              <a:solidFill>
                <a:srgbClr val="00539C"/>
              </a:solidFill>
              <a:latin typeface="+mj-lt"/>
            </a:endParaRPr>
          </a:p>
          <a:p>
            <a:pPr algn="ctr">
              <a:lnSpc>
                <a:spcPts val="3200"/>
              </a:lnSpc>
            </a:pPr>
            <a:r>
              <a:rPr lang="en-US" b="1" dirty="0" smtClean="0">
                <a:solidFill>
                  <a:srgbClr val="00539C"/>
                </a:solidFill>
                <a:latin typeface="+mj-lt"/>
              </a:rPr>
              <a:t>A Comprehensive Retention Program in the  African American Cultural Center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11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10668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Introduction &amp; Purpose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1676400"/>
            <a:ext cx="5029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dirty="0" err="1" smtClean="0"/>
              <a:t>ISUcceed</a:t>
            </a:r>
            <a:endParaRPr lang="en-US" sz="2400" dirty="0" smtClean="0"/>
          </a:p>
          <a:p>
            <a:pPr>
              <a:lnSpc>
                <a:spcPts val="3200"/>
              </a:lnSpc>
            </a:pPr>
            <a:r>
              <a:rPr lang="en-US" sz="2400" dirty="0" smtClean="0"/>
              <a:t>Purpose: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Involve &amp; assist parents in process of preparing their student for college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 students transition from H.S to college &amp; adjust to academic/social rigors of college life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Guide/support students as they learn to navigate university &amp; develop positive academic strategies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 students build leadership and professional skills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Assist students facing academic and personal difficulties.</a:t>
            </a:r>
          </a:p>
          <a:p>
            <a:pPr>
              <a:lnSpc>
                <a:spcPts val="3200"/>
              </a:lnSpc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396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57600"/>
            <a:ext cx="396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Methods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305800" cy="481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828800"/>
            <a:ext cx="7543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800" dirty="0" err="1" smtClean="0"/>
              <a:t>ISUcceed</a:t>
            </a:r>
            <a:r>
              <a:rPr lang="en-US" sz="2800" dirty="0" smtClean="0"/>
              <a:t> has 4 components:</a:t>
            </a:r>
          </a:p>
          <a:p>
            <a:pPr>
              <a:lnSpc>
                <a:spcPts val="3200"/>
              </a:lnSpc>
            </a:pPr>
            <a:endParaRPr lang="en-US" sz="2400" dirty="0" smtClean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/>
              <a:t>Summer Orientation Parent Sessions (Summer 2011)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err="1" smtClean="0"/>
              <a:t>ISUcceed</a:t>
            </a:r>
            <a:r>
              <a:rPr lang="en-US" sz="2400" dirty="0" smtClean="0"/>
              <a:t> Prep – Fall Orientation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err="1" smtClean="0"/>
              <a:t>ISUcceed</a:t>
            </a:r>
            <a:r>
              <a:rPr lang="en-US" sz="2400" dirty="0" smtClean="0"/>
              <a:t> Scholars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err="1" smtClean="0"/>
              <a:t>ISUcceed</a:t>
            </a:r>
            <a:r>
              <a:rPr lang="en-US" sz="2400" dirty="0" smtClean="0"/>
              <a:t> Academic Probation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Benchmarks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1676400"/>
            <a:ext cx="8839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Initiative Benchmarks</a:t>
            </a:r>
          </a:p>
          <a:p>
            <a:r>
              <a:rPr lang="en-US" sz="1200" dirty="0" smtClean="0"/>
              <a:t>					</a:t>
            </a:r>
          </a:p>
          <a:p>
            <a:r>
              <a:rPr lang="en-US" sz="1200" dirty="0" smtClean="0"/>
              <a:t>					2010	2011	2012	2013	2014</a:t>
            </a:r>
          </a:p>
          <a:p>
            <a:endParaRPr lang="en-US" sz="1200" dirty="0" smtClean="0"/>
          </a:p>
          <a:p>
            <a:r>
              <a:rPr lang="en-US" sz="1200" dirty="0" smtClean="0"/>
              <a:t>Increased retention rates of African American students to second year	NA	43.2%	48%	52%	58%</a:t>
            </a:r>
          </a:p>
          <a:p>
            <a:endParaRPr lang="en-US" sz="1200" dirty="0" smtClean="0"/>
          </a:p>
          <a:p>
            <a:r>
              <a:rPr lang="en-US" sz="1200" dirty="0" smtClean="0"/>
              <a:t>Increased numbers of regularly participating students in </a:t>
            </a:r>
            <a:r>
              <a:rPr lang="en-US" sz="1200" dirty="0" err="1" smtClean="0"/>
              <a:t>ISUcceed</a:t>
            </a:r>
            <a:r>
              <a:rPr lang="en-US" sz="1200" dirty="0" smtClean="0"/>
              <a:t>	NA	62	100	125	150</a:t>
            </a:r>
          </a:p>
          <a:p>
            <a:endParaRPr lang="en-US" sz="1200" dirty="0" smtClean="0"/>
          </a:p>
          <a:p>
            <a:r>
              <a:rPr lang="en-US" sz="1200" dirty="0" smtClean="0"/>
              <a:t>Increased rates of </a:t>
            </a:r>
            <a:r>
              <a:rPr lang="en-US" sz="1200" dirty="0" err="1" smtClean="0"/>
              <a:t>ISUcceed</a:t>
            </a:r>
            <a:r>
              <a:rPr lang="en-US" sz="1200" dirty="0" smtClean="0"/>
              <a:t> first year students w/ at least 2.5 GPA</a:t>
            </a:r>
          </a:p>
          <a:p>
            <a:r>
              <a:rPr lang="en-US" sz="1200" dirty="0" smtClean="0"/>
              <a:t>At mid-semester				NA	65%	75%	80%	85%</a:t>
            </a:r>
          </a:p>
          <a:p>
            <a:endParaRPr lang="en-US" sz="1200" dirty="0" smtClean="0"/>
          </a:p>
          <a:p>
            <a:r>
              <a:rPr lang="en-US" sz="1200" dirty="0" smtClean="0"/>
              <a:t>Increased retention rates of AA students to graduation * (4 year)	5.6%	7.9%	11.0%	12%	15%</a:t>
            </a:r>
          </a:p>
          <a:p>
            <a:endParaRPr lang="en-US" sz="1200" dirty="0" smtClean="0"/>
          </a:p>
          <a:p>
            <a:r>
              <a:rPr lang="en-US" sz="1200" dirty="0" smtClean="0"/>
              <a:t>Increased 6 year graduation rates of AA students **(6 year) 	23.1%	26.5%	28%	29.5%	30.8%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Fall 2010 = Fall 2004 cohort entry* </a:t>
            </a:r>
          </a:p>
          <a:p>
            <a:r>
              <a:rPr lang="en-US" sz="1200" dirty="0" smtClean="0"/>
              <a:t>Fall 2010 = Fall 2002 cohort entry**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Discussion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8305800" cy="559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000" b="1" dirty="0" smtClean="0"/>
              <a:t>Year 1:</a:t>
            </a:r>
            <a:r>
              <a:rPr lang="en-US" sz="2000" dirty="0" smtClean="0"/>
              <a:t>  </a:t>
            </a:r>
            <a:r>
              <a:rPr lang="en-US" sz="2000" dirty="0" err="1" smtClean="0"/>
              <a:t>ISUcceed</a:t>
            </a:r>
            <a:r>
              <a:rPr lang="en-US" sz="2000" dirty="0" smtClean="0"/>
              <a:t> – Academic Probation Program (January 2011)</a:t>
            </a:r>
          </a:p>
          <a:p>
            <a:pPr>
              <a:lnSpc>
                <a:spcPts val="3200"/>
              </a:lnSpc>
            </a:pPr>
            <a:endParaRPr lang="en-US" sz="2400" dirty="0" smtClean="0"/>
          </a:p>
          <a:p>
            <a:r>
              <a:rPr lang="en-US" sz="2000" b="1" dirty="0" smtClean="0"/>
              <a:t>Year 2 (Summer 2011-2012) </a:t>
            </a:r>
            <a:r>
              <a:rPr lang="en-US" sz="2000" dirty="0" smtClean="0"/>
              <a:t>Implement full year </a:t>
            </a:r>
            <a:r>
              <a:rPr lang="en-US" sz="2000" dirty="0" err="1" smtClean="0"/>
              <a:t>ISUcceed</a:t>
            </a:r>
            <a:r>
              <a:rPr lang="en-US" sz="2000" dirty="0" smtClean="0"/>
              <a:t> Program</a:t>
            </a:r>
            <a:r>
              <a:rPr lang="en-US" sz="2000" dirty="0"/>
              <a:t> </a:t>
            </a:r>
            <a:r>
              <a:rPr lang="en-US" sz="2000" dirty="0" smtClean="0"/>
              <a:t>for all African American students regardless of admission status (regular, conditional and transfer admits and continuing students)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90% parents felt very  positive about </a:t>
            </a:r>
            <a:r>
              <a:rPr lang="en-US" sz="2000" dirty="0" err="1" smtClean="0"/>
              <a:t>ISUcceed</a:t>
            </a:r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Program started with 70 students and increased to 92.  Ten graduate counselors.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Currently, 62 students regularly attend bi-weekly meetings &amp; academic seminars.  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Students from Spring asked to continue in the program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Summary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8305800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endParaRPr lang="en-US" sz="2400" dirty="0" smtClean="0"/>
          </a:p>
          <a:p>
            <a:pPr>
              <a:lnSpc>
                <a:spcPts val="3200"/>
              </a:lnSpc>
            </a:pPr>
            <a:r>
              <a:rPr lang="en-US" sz="2400" dirty="0" smtClean="0"/>
              <a:t>Strengths: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Focus on all AA students regardless of admission status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Participating in Summer Orientation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Promoting early &amp; regular use of support resources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Early student engagement using resources &amp; activities in AACC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Weekly academic seminars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Minority graduate counselors as examples of success</a:t>
            </a:r>
          </a:p>
          <a:p>
            <a:pPr>
              <a:lnSpc>
                <a:spcPts val="3200"/>
              </a:lnSpc>
            </a:pPr>
            <a:endParaRPr lang="en-US" sz="2400" dirty="0" smtClean="0"/>
          </a:p>
          <a:p>
            <a:pPr>
              <a:lnSpc>
                <a:spcPts val="3200"/>
              </a:lnSpc>
            </a:pPr>
            <a:r>
              <a:rPr lang="en-US" sz="2400" dirty="0" smtClean="0"/>
              <a:t>Challenges: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Lack of tutoring in key courses esp. beyond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level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Student financial support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Inability to obtain current student information</a:t>
            </a:r>
          </a:p>
          <a:p>
            <a:pPr>
              <a:lnSpc>
                <a:spcPts val="3200"/>
              </a:lnSpc>
              <a:buFont typeface="Wingdings" pitchFamily="2" charset="2"/>
              <a:buChar char="ü"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6490</TotalTime>
  <Words>715</Words>
  <Application>Microsoft Office PowerPoint</Application>
  <PresentationFormat>On-screen Show (4:3)</PresentationFormat>
  <Paragraphs>101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14_Office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2 Stakeholders Conference Presentation</dc:title>
  <dc:creator>user</dc:creator>
  <cp:keywords>Conference 2011, experiential learning</cp:keywords>
  <cp:lastModifiedBy>Stephanie Jefferson</cp:lastModifiedBy>
  <cp:revision>450</cp:revision>
  <dcterms:created xsi:type="dcterms:W3CDTF">2008-09-03T09:34:29Z</dcterms:created>
  <dcterms:modified xsi:type="dcterms:W3CDTF">2011-11-14T13:13:07Z</dcterms:modified>
</cp:coreProperties>
</file>