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notesSlides/notesSlide6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8"/>
  </p:notesMasterIdLst>
  <p:handoutMasterIdLst>
    <p:handoutMasterId r:id="rId9"/>
  </p:handoutMasterIdLst>
  <p:sldIdLst>
    <p:sldId id="458" r:id="rId2"/>
    <p:sldId id="460" r:id="rId3"/>
    <p:sldId id="409" r:id="rId4"/>
    <p:sldId id="461" r:id="rId5"/>
    <p:sldId id="462" r:id="rId6"/>
    <p:sldId id="463" r:id="rId7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39C"/>
    <a:srgbClr val="3366FF"/>
    <a:srgbClr val="0F5BCB"/>
    <a:srgbClr val="1065E2"/>
    <a:srgbClr val="DFAA27"/>
    <a:srgbClr val="A2D668"/>
    <a:srgbClr val="0000CC"/>
    <a:srgbClr val="0033CC"/>
    <a:srgbClr val="223A58"/>
    <a:srgbClr val="271A8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6" autoAdjust="0"/>
    <p:restoredTop sz="70102" autoAdjust="0"/>
  </p:normalViewPr>
  <p:slideViewPr>
    <p:cSldViewPr>
      <p:cViewPr varScale="1">
        <p:scale>
          <a:sx n="82" d="100"/>
          <a:sy n="82" d="100"/>
        </p:scale>
        <p:origin x="-90" y="-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264"/>
    </p:cViewPr>
  </p:sorterViewPr>
  <p:notesViewPr>
    <p:cSldViewPr>
      <p:cViewPr varScale="1">
        <p:scale>
          <a:sx n="67" d="100"/>
          <a:sy n="67" d="100"/>
        </p:scale>
        <p:origin x="-2202" y="-108"/>
      </p:cViewPr>
      <p:guideLst>
        <p:guide orient="horz" pos="2928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64820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64820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BF42AE4F-E4DC-418F-9109-67191A9FA07D}" type="datetimeFigureOut">
              <a:rPr lang="en-US" smtClean="0"/>
              <a:pPr/>
              <a:t>11/1/2011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D147F2EC-B7C8-4DC2-96AB-D70DCB41E86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2249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64820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64820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FCAC45DE-260D-40A4-B6BB-97393EAF39BD}" type="datetimeFigureOut">
              <a:rPr lang="en-US" smtClean="0"/>
              <a:pPr/>
              <a:t>11/1/2011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33" tIns="45717" rIns="91433" bIns="4571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77F8F1CE-3D5D-40F4-A740-2573B21D4F1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19349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8BC20-E0BC-4269-8E19-E284F867C52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46E33-75D6-443A-8888-B582B464701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70DA4F1-D0C4-4DE0-B1B6-CBF518E6D81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25D1F75-B864-48E3-AD03-3FEF8280853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1" descr="campus1.jpg"/>
          <p:cNvPicPr>
            <a:picLocks noChangeAspect="1"/>
          </p:cNvPicPr>
          <p:nvPr/>
        </p:nvPicPr>
        <p:blipFill>
          <a:blip r:embed="rId3" cstate="print"/>
          <a:srcRect t="9454"/>
          <a:stretch>
            <a:fillRect/>
          </a:stretch>
        </p:blipFill>
        <p:spPr bwMode="auto">
          <a:xfrm>
            <a:off x="4572000" y="1"/>
            <a:ext cx="4572000" cy="2919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 b="1788"/>
          <a:stretch>
            <a:fillRect/>
          </a:stretch>
        </p:blipFill>
        <p:spPr bwMode="auto">
          <a:xfrm>
            <a:off x="0" y="0"/>
            <a:ext cx="4495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1" name="Straight Connector 10"/>
          <p:cNvCxnSpPr/>
          <p:nvPr/>
        </p:nvCxnSpPr>
        <p:spPr>
          <a:xfrm rot="5400000">
            <a:off x="1066800" y="3429000"/>
            <a:ext cx="6858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 descr="ISU_logo.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58001" y="6019801"/>
            <a:ext cx="1957203" cy="59042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590800" y="2895601"/>
            <a:ext cx="65532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solidFill>
              <a:schemeClr val="bg1"/>
            </a:solidFill>
          </a:ln>
        </p:spPr>
        <p:txBody>
          <a:bodyPr wrap="square" lIns="0" tIns="91440" rIns="0" bIns="182880" rtlCol="0" anchor="ctr" anchorCtr="1">
            <a:noAutofit/>
          </a:bodyPr>
          <a:lstStyle/>
          <a:p>
            <a:pPr algn="ctr"/>
            <a:r>
              <a:rPr lang="en-US" sz="6000" i="1" spc="-90" dirty="0" smtClean="0">
                <a:solidFill>
                  <a:prstClr val="white"/>
                </a:solidFill>
                <a:latin typeface="Garamond" pitchFamily="18" charset="0"/>
              </a:rPr>
              <a:t>The </a:t>
            </a:r>
            <a:r>
              <a:rPr lang="en-US" sz="6000" i="1" spc="-250" dirty="0" smtClean="0">
                <a:solidFill>
                  <a:prstClr val="white"/>
                </a:solidFill>
                <a:latin typeface="Garamond" pitchFamily="18" charset="0"/>
              </a:rPr>
              <a:t>Pa</a:t>
            </a:r>
            <a:r>
              <a:rPr lang="en-US" sz="6000" i="1" spc="-90" dirty="0" smtClean="0">
                <a:solidFill>
                  <a:prstClr val="white"/>
                </a:solidFill>
                <a:latin typeface="Garamond" pitchFamily="18" charset="0"/>
              </a:rPr>
              <a:t>thway to </a:t>
            </a:r>
            <a:r>
              <a:rPr lang="en-US" sz="6000" i="1" spc="-400" dirty="0" smtClean="0">
                <a:solidFill>
                  <a:prstClr val="white"/>
                </a:solidFill>
                <a:latin typeface="Garamond" pitchFamily="18" charset="0"/>
              </a:rPr>
              <a:t>Su</a:t>
            </a:r>
            <a:r>
              <a:rPr lang="en-US" sz="6000" i="1" spc="-90" dirty="0" smtClean="0">
                <a:solidFill>
                  <a:prstClr val="white"/>
                </a:solidFill>
                <a:latin typeface="Garamond" pitchFamily="18" charset="0"/>
              </a:rPr>
              <a:t>ccess</a:t>
            </a:r>
            <a:endParaRPr lang="en-US" sz="6000" i="1" spc="-90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48200" y="4572000"/>
            <a:ext cx="4495800" cy="9188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200"/>
              </a:lnSpc>
            </a:pP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Advancing Graduate Education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4648200" y="3962400"/>
            <a:ext cx="4495800" cy="508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200"/>
              </a:lnSpc>
            </a:pP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Goal 1 – Initiative 8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799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"/>
            <a:ext cx="91440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wrap="square" lIns="0" tIns="91440" rIns="0" bIns="182880" rtlCol="0" anchor="ctr" anchorCtr="1">
            <a:noAutofit/>
          </a:bodyPr>
          <a:lstStyle/>
          <a:p>
            <a:endParaRPr lang="en-US" sz="4800" i="1" spc="-9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7620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  <a:endParaRPr lang="en-U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pic>
        <p:nvPicPr>
          <p:cNvPr id="13" name="Picture 11" descr="campus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160867" y="1066800"/>
            <a:ext cx="3749040" cy="250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2" descr="campus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152400" y="3733800"/>
            <a:ext cx="3749040" cy="2833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>
            <a:off x="3962400" y="1066800"/>
            <a:ext cx="5029200" cy="508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200"/>
              </a:lnSpc>
            </a:pP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Introduction &amp; Purpose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4114800" y="1905000"/>
            <a:ext cx="50292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To increase the viability of programs through enhanced enrollment</a:t>
            </a:r>
          </a:p>
          <a:p>
            <a:endParaRPr lang="en-US" sz="2400" dirty="0" smtClean="0"/>
          </a:p>
          <a:p>
            <a:r>
              <a:rPr lang="en-US" sz="2400" dirty="0" smtClean="0"/>
              <a:t>To improve the student experience through technology and process improvements</a:t>
            </a:r>
          </a:p>
          <a:p>
            <a:endParaRPr lang="en-US" sz="2400" dirty="0" smtClean="0"/>
          </a:p>
          <a:p>
            <a:r>
              <a:rPr lang="en-US" sz="2400" dirty="0" smtClean="0"/>
              <a:t>To increase the total number of international students enrolled in graduate programs.</a:t>
            </a:r>
          </a:p>
          <a:p>
            <a:endParaRPr lang="en-US" sz="2400" dirty="0" smtClean="0"/>
          </a:p>
          <a:p>
            <a:r>
              <a:rPr lang="en-US" sz="2400" dirty="0" smtClean="0"/>
              <a:t>To improve the competitiveness of assistantships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799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"/>
            <a:ext cx="91440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wrap="square" lIns="0" tIns="91440" rIns="0" bIns="182880" rtlCol="0" anchor="ctr" anchorCtr="1">
            <a:noAutofit/>
          </a:bodyPr>
          <a:lstStyle/>
          <a:p>
            <a:endParaRPr lang="en-US" sz="4800" i="1" spc="-9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7620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  <a:endParaRPr lang="en-U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1143000"/>
            <a:ext cx="5029200" cy="508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Methods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1828800"/>
            <a:ext cx="8305800" cy="46063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3200" dirty="0" smtClean="0">
                <a:latin typeface="+mj-lt"/>
              </a:rPr>
              <a:t>New program development and alternate delivery</a:t>
            </a:r>
          </a:p>
          <a:p>
            <a:pPr>
              <a:lnSpc>
                <a:spcPts val="3200"/>
              </a:lnSpc>
            </a:pPr>
            <a:endParaRPr lang="en-US" sz="3200" dirty="0" smtClean="0">
              <a:latin typeface="+mj-lt"/>
            </a:endParaRPr>
          </a:p>
          <a:p>
            <a:pPr>
              <a:lnSpc>
                <a:spcPts val="3200"/>
              </a:lnSpc>
            </a:pPr>
            <a:r>
              <a:rPr lang="en-US" sz="3200" dirty="0" smtClean="0">
                <a:latin typeface="+mj-lt"/>
              </a:rPr>
              <a:t>Expanded use of web and e-infrastructures; as well as improved processing systems</a:t>
            </a:r>
          </a:p>
          <a:p>
            <a:pPr>
              <a:lnSpc>
                <a:spcPts val="3200"/>
              </a:lnSpc>
            </a:pPr>
            <a:endParaRPr lang="en-US" sz="3200" dirty="0" smtClean="0">
              <a:latin typeface="+mj-lt"/>
            </a:endParaRPr>
          </a:p>
          <a:p>
            <a:pPr>
              <a:lnSpc>
                <a:spcPts val="3200"/>
              </a:lnSpc>
            </a:pPr>
            <a:r>
              <a:rPr lang="en-US" sz="3200" dirty="0" smtClean="0">
                <a:latin typeface="+mj-lt"/>
              </a:rPr>
              <a:t>New graduate assistantship policies, increase stipends, and fix building fee</a:t>
            </a:r>
          </a:p>
          <a:p>
            <a:pPr>
              <a:lnSpc>
                <a:spcPts val="3200"/>
              </a:lnSpc>
            </a:pPr>
            <a:endParaRPr lang="en-US" sz="3200" dirty="0" smtClean="0">
              <a:latin typeface="+mj-lt"/>
            </a:endParaRPr>
          </a:p>
          <a:p>
            <a:pPr>
              <a:lnSpc>
                <a:spcPts val="3200"/>
              </a:lnSpc>
            </a:pPr>
            <a:r>
              <a:rPr lang="en-US" sz="3200" dirty="0" smtClean="0">
                <a:latin typeface="+mj-lt"/>
              </a:rPr>
              <a:t>Targeted international recruitment</a:t>
            </a:r>
          </a:p>
          <a:p>
            <a:pPr>
              <a:lnSpc>
                <a:spcPts val="3200"/>
              </a:lnSpc>
            </a:pP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799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"/>
            <a:ext cx="91440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wrap="square" lIns="0" tIns="91440" rIns="0" bIns="182880" rtlCol="0" anchor="ctr" anchorCtr="1">
            <a:noAutofit/>
          </a:bodyPr>
          <a:lstStyle/>
          <a:p>
            <a:endParaRPr lang="en-US" sz="4800" i="1" spc="-9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7620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  <a:endParaRPr lang="en-U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1143000"/>
            <a:ext cx="5029200" cy="508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Benchmarks</a:t>
            </a:r>
            <a:endParaRPr lang="en-US" sz="2400" dirty="0"/>
          </a:p>
        </p:txBody>
      </p:sp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458" y="2057400"/>
            <a:ext cx="8908366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799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"/>
            <a:ext cx="91440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wrap="square" lIns="0" tIns="91440" rIns="0" bIns="182880" rtlCol="0" anchor="ctr" anchorCtr="1">
            <a:noAutofit/>
          </a:bodyPr>
          <a:lstStyle/>
          <a:p>
            <a:endParaRPr lang="en-US" sz="4800" i="1" spc="-9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7620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  <a:endParaRPr lang="en-U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1143000"/>
            <a:ext cx="5029200" cy="508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Discussion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1676400"/>
            <a:ext cx="8763000" cy="5427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2400" dirty="0" smtClean="0">
                <a:latin typeface="+mj-lt"/>
              </a:rPr>
              <a:t>PROGRAMS: New program development will slow—and approved programs will begin enrolling.  Programs should be fully enrolled by spring/summer 2014.</a:t>
            </a:r>
          </a:p>
          <a:p>
            <a:pPr>
              <a:lnSpc>
                <a:spcPts val="3200"/>
              </a:lnSpc>
            </a:pPr>
            <a:endParaRPr lang="en-US" sz="2400" dirty="0" smtClean="0">
              <a:latin typeface="+mj-lt"/>
            </a:endParaRPr>
          </a:p>
          <a:p>
            <a:pPr>
              <a:lnSpc>
                <a:spcPts val="3200"/>
              </a:lnSpc>
            </a:pPr>
            <a:r>
              <a:rPr lang="en-US" sz="2400" dirty="0" smtClean="0">
                <a:latin typeface="+mj-lt"/>
              </a:rPr>
              <a:t>SERVICES: Electronic Theses/Dissertations, DARS, New Processing, </a:t>
            </a:r>
            <a:r>
              <a:rPr lang="en-US" sz="2400" dirty="0" err="1" smtClean="0">
                <a:latin typeface="+mj-lt"/>
              </a:rPr>
              <a:t>GradExpress</a:t>
            </a:r>
            <a:r>
              <a:rPr lang="en-US" sz="2400" dirty="0" smtClean="0">
                <a:latin typeface="+mj-lt"/>
              </a:rPr>
              <a:t> (one-stop)</a:t>
            </a:r>
          </a:p>
          <a:p>
            <a:pPr>
              <a:lnSpc>
                <a:spcPts val="3200"/>
              </a:lnSpc>
            </a:pPr>
            <a:endParaRPr lang="en-US" sz="2400" dirty="0" smtClean="0">
              <a:latin typeface="+mj-lt"/>
            </a:endParaRPr>
          </a:p>
          <a:p>
            <a:pPr>
              <a:lnSpc>
                <a:spcPts val="3200"/>
              </a:lnSpc>
            </a:pPr>
            <a:r>
              <a:rPr lang="en-US" sz="2400" dirty="0" smtClean="0">
                <a:latin typeface="+mj-lt"/>
              </a:rPr>
              <a:t>ASSISTANTSHIPS: Indexed stipend floor, eliminated building fee (40% savings to students), revised more program centered GA guidelines</a:t>
            </a:r>
          </a:p>
          <a:p>
            <a:pPr>
              <a:lnSpc>
                <a:spcPts val="3200"/>
              </a:lnSpc>
            </a:pPr>
            <a:endParaRPr lang="en-US" sz="2400" dirty="0" smtClean="0">
              <a:latin typeface="+mj-lt"/>
            </a:endParaRPr>
          </a:p>
          <a:p>
            <a:pPr>
              <a:lnSpc>
                <a:spcPts val="3200"/>
              </a:lnSpc>
            </a:pPr>
            <a:r>
              <a:rPr lang="en-US" sz="2400" dirty="0" smtClean="0">
                <a:latin typeface="+mj-lt"/>
              </a:rPr>
              <a:t>ENROLLMENT: 21% increase in international graduate students, new cohorts in CNHHS</a:t>
            </a:r>
          </a:p>
          <a:p>
            <a:pPr>
              <a:lnSpc>
                <a:spcPts val="3200"/>
              </a:lnSpc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799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"/>
            <a:ext cx="91440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wrap="square" lIns="0" tIns="91440" rIns="0" bIns="182880" rtlCol="0" anchor="ctr" anchorCtr="1">
            <a:noAutofit/>
          </a:bodyPr>
          <a:lstStyle/>
          <a:p>
            <a:endParaRPr lang="en-US" sz="4800" i="1" spc="-9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7620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  <a:endParaRPr lang="en-U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1143000"/>
            <a:ext cx="5029200" cy="508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Summary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1828801"/>
            <a:ext cx="88392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2400" dirty="0" smtClean="0">
                <a:latin typeface="+mj-lt"/>
              </a:rPr>
              <a:t>1. Significant progress has been made in expanding the number of new self sustaining high demand programs</a:t>
            </a:r>
          </a:p>
          <a:p>
            <a:pPr>
              <a:lnSpc>
                <a:spcPts val="3200"/>
              </a:lnSpc>
            </a:pPr>
            <a:endParaRPr lang="en-US" sz="2400" dirty="0" smtClean="0">
              <a:latin typeface="+mj-lt"/>
            </a:endParaRPr>
          </a:p>
          <a:p>
            <a:pPr>
              <a:lnSpc>
                <a:spcPts val="3200"/>
              </a:lnSpc>
            </a:pPr>
            <a:r>
              <a:rPr lang="en-US" sz="2400" dirty="0" smtClean="0"/>
              <a:t>2. Expanded electronic services and technology-driven processes yield results</a:t>
            </a:r>
          </a:p>
          <a:p>
            <a:pPr>
              <a:lnSpc>
                <a:spcPts val="3200"/>
              </a:lnSpc>
            </a:pPr>
            <a:endParaRPr lang="en-US" sz="2400" dirty="0" smtClean="0"/>
          </a:p>
          <a:p>
            <a:pPr>
              <a:lnSpc>
                <a:spcPts val="3200"/>
              </a:lnSpc>
            </a:pPr>
            <a:r>
              <a:rPr lang="en-US" sz="2400" dirty="0" smtClean="0">
                <a:latin typeface="+mj-lt"/>
              </a:rPr>
              <a:t>3. International recruitment has been increased vis-à-vis strategic investments across campus.  The result has been a significant increase in tuition revenue (ROI conservatively estimated at 12:1 since 2008)</a:t>
            </a:r>
          </a:p>
          <a:p>
            <a:pPr>
              <a:lnSpc>
                <a:spcPts val="3200"/>
              </a:lnSpc>
            </a:pPr>
            <a:r>
              <a:rPr lang="en-US" sz="2400" dirty="0" smtClean="0">
                <a:latin typeface="+mj-lt"/>
              </a:rPr>
              <a:t> </a:t>
            </a:r>
          </a:p>
          <a:p>
            <a:pPr>
              <a:lnSpc>
                <a:spcPts val="3200"/>
              </a:lnSpc>
            </a:pPr>
            <a:r>
              <a:rPr lang="en-US" sz="2400" dirty="0" smtClean="0">
                <a:latin typeface="+mj-lt"/>
              </a:rPr>
              <a:t>4. New programs will continue to enhance graduate enrollment through at least spring/summer 2014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6375</TotalTime>
  <Words>265</Words>
  <Application>Microsoft Office PowerPoint</Application>
  <PresentationFormat>On-screen Show (4:3)</PresentationFormat>
  <Paragraphs>47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14_Office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Indiana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2011 Goal 2 Stakeholders Conference Presentation</dc:title>
  <dc:creator>user</dc:creator>
  <cp:keywords>Conference 2011, experiential learning</cp:keywords>
  <cp:lastModifiedBy>jgatrell</cp:lastModifiedBy>
  <cp:revision>439</cp:revision>
  <dcterms:created xsi:type="dcterms:W3CDTF">2008-09-03T09:34:29Z</dcterms:created>
  <dcterms:modified xsi:type="dcterms:W3CDTF">2011-11-01T15:30:47Z</dcterms:modified>
</cp:coreProperties>
</file>