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598" autoAdjust="0"/>
  </p:normalViewPr>
  <p:slideViewPr>
    <p:cSldViewPr snapToGrid="0" snapToObjects="1">
      <p:cViewPr>
        <p:scale>
          <a:sx n="78" d="100"/>
          <a:sy n="78" d="100"/>
        </p:scale>
        <p:origin x="-27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6643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66434"/>
          </a:xfrm>
          <a:prstGeom prst="rect">
            <a:avLst/>
          </a:prstGeom>
        </p:spPr>
        <p:txBody>
          <a:bodyPr vert="horz" lIns="92302" tIns="46151" rIns="92302" bIns="46151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2" tIns="46151" rIns="92302" bIns="4615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2302" tIns="46151" rIns="92302" bIns="4615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2302" tIns="46151" rIns="92302" bIns="46151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66800" y="708025"/>
            <a:ext cx="47244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Good</a:t>
            </a:r>
            <a:r>
              <a:rPr lang="en-US" baseline="0" dirty="0" smtClean="0"/>
              <a:t> morning – thanks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Getting close to lunch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New</a:t>
            </a:r>
          </a:p>
          <a:p>
            <a:pPr>
              <a:spcBef>
                <a:spcPct val="0"/>
              </a:spcBef>
            </a:pPr>
            <a:endParaRPr lang="en-US" baseline="0" dirty="0" smtClean="0"/>
          </a:p>
          <a:p>
            <a:pPr>
              <a:spcBef>
                <a:spcPct val="0"/>
              </a:spcBef>
            </a:pPr>
            <a:r>
              <a:rPr lang="en-US" baseline="0" dirty="0" smtClean="0"/>
              <a:t>Gathering and Using</a:t>
            </a: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Consistent weekly meetings – what</a:t>
            </a:r>
            <a:r>
              <a:rPr lang="en-US" baseline="0" dirty="0" smtClean="0"/>
              <a:t> is not working, how can we make it work?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If not us, who?  If not now, when?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3612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Important to keep this initiative</a:t>
            </a:r>
            <a:r>
              <a:rPr lang="en-US" baseline="0" dirty="0" smtClean="0"/>
              <a:t> front and center with offices that are separated across three VP 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570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2665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4263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PCI</a:t>
            </a:r>
            <a:r>
              <a:rPr lang="en-US" baseline="0" dirty="0" smtClean="0"/>
              <a:t> setup – lengthy time commitment, camera location and installation  - summer/fall focus on marketing of the kiosk</a:t>
            </a:r>
          </a:p>
          <a:p>
            <a:r>
              <a:rPr lang="en-US" baseline="0" dirty="0" smtClean="0"/>
              <a:t>Portal – Crystal led portal team</a:t>
            </a:r>
          </a:p>
          <a:p>
            <a:r>
              <a:rPr lang="en-US" baseline="0" dirty="0" smtClean="0"/>
              <a:t>Service – training 90+ employees twice a year, champion team, books, </a:t>
            </a:r>
            <a:r>
              <a:rPr lang="en-US" baseline="0" dirty="0" err="1" smtClean="0"/>
              <a:t>Sharepoint</a:t>
            </a:r>
            <a:r>
              <a:rPr lang="en-US" baseline="0" dirty="0" smtClean="0"/>
              <a:t> for communication</a:t>
            </a:r>
          </a:p>
          <a:p>
            <a:r>
              <a:rPr lang="en-US" baseline="0" dirty="0" smtClean="0"/>
              <a:t>Staff integration – systems in Oct 2014,  client services in 2015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 mentioned on slide:</a:t>
            </a:r>
          </a:p>
          <a:p>
            <a:r>
              <a:rPr lang="en-US" baseline="0" dirty="0" smtClean="0"/>
              <a:t>Website maintenance</a:t>
            </a:r>
          </a:p>
          <a:p>
            <a:r>
              <a:rPr lang="en-US" baseline="0" dirty="0" smtClean="0"/>
              <a:t>Development of new website layout, content, </a:t>
            </a:r>
            <a:r>
              <a:rPr lang="en-US" baseline="0" dirty="0" err="1" smtClean="0"/>
              <a:t>etc</a:t>
            </a:r>
            <a:endParaRPr lang="en-US" baseline="0" dirty="0" smtClean="0"/>
          </a:p>
          <a:p>
            <a:r>
              <a:rPr lang="en-US" baseline="0" dirty="0" smtClean="0"/>
              <a:t>Marketing efforts – NSO, Library Extravaganza, Priority registration event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336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748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Unique users are </a:t>
            </a:r>
            <a:r>
              <a:rPr lang="en-US" smtClean="0"/>
              <a:t>by device.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101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Fiscally responsible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774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Disney Institute is internationally known and respected – 150 employees participated in 2010, offices</a:t>
            </a:r>
            <a:r>
              <a:rPr lang="en-US" baseline="0" dirty="0" smtClean="0"/>
              <a:t> outside of Express as well</a:t>
            </a:r>
          </a:p>
          <a:p>
            <a:r>
              <a:rPr lang="en-US" baseline="0" dirty="0" smtClean="0"/>
              <a:t>Created the foundation of quality service – common purpose, behavioral guidelines added to employee performance review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Most important accomplishment is not tangible – the increased communication, the mutual respect and desire to help/assist fellow offices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Website – major undertaking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Ecommerce – saves university money receiving funds via electronic check instead of credit card (we pay 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68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Website – refresh the look to match new brand</a:t>
            </a:r>
            <a:r>
              <a:rPr lang="en-US" baseline="0" dirty="0" smtClean="0"/>
              <a:t> elements, evaluate what has been working/what is missing</a:t>
            </a:r>
          </a:p>
          <a:p>
            <a:r>
              <a:rPr lang="en-US" dirty="0" smtClean="0"/>
              <a:t>Staff – who knows where our</a:t>
            </a:r>
            <a:r>
              <a:rPr lang="en-US" baseline="0" dirty="0" smtClean="0"/>
              <a:t> further exploration </a:t>
            </a:r>
            <a:r>
              <a:rPr lang="en-US" baseline="0" smtClean="0"/>
              <a:t>of integration may take us?</a:t>
            </a:r>
            <a:endParaRPr lang="en-US" baseline="0" dirty="0" smtClean="0"/>
          </a:p>
          <a:p>
            <a:r>
              <a:rPr lang="en-US" baseline="0" dirty="0" smtClean="0"/>
              <a:t>Service – need Disney to infuse energy, new staff </a:t>
            </a:r>
            <a:r>
              <a:rPr lang="en-US" baseline="0" dirty="0" err="1" smtClean="0"/>
              <a:t>etc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53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Priorities</a:t>
            </a:r>
            <a:r>
              <a:rPr lang="en-US" baseline="0" dirty="0" smtClean="0"/>
              <a:t> are constantly changing</a:t>
            </a:r>
          </a:p>
          <a:p>
            <a:r>
              <a:rPr lang="en-US" baseline="0" dirty="0" smtClean="0"/>
              <a:t>Substantial funding is needed for continued Disney Institute training</a:t>
            </a:r>
          </a:p>
          <a:p>
            <a:r>
              <a:rPr lang="en-US" baseline="0" dirty="0" smtClean="0"/>
              <a:t>Only roadblock is our own imagination </a:t>
            </a:r>
            <a:r>
              <a:rPr lang="en-US" baseline="0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327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Reiterate summer book reading program that emphasizing</a:t>
            </a:r>
            <a:r>
              <a:rPr lang="en-US" baseline="0" dirty="0" smtClean="0"/>
              <a:t> these points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AC6B5-D01C-450A-9917-8A0929B7D61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05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648200" y="4572000"/>
            <a:ext cx="4495800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2400" b="1" dirty="0" smtClean="0">
                <a:solidFill>
                  <a:srgbClr val="00539C"/>
                </a:solidFill>
                <a:latin typeface="+mj-lt"/>
              </a:rPr>
              <a:t>Sycamore Express One Stops</a:t>
            </a:r>
          </a:p>
          <a:p>
            <a:pPr algn="ctr">
              <a:lnSpc>
                <a:spcPts val="3200"/>
              </a:lnSpc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1 – Initiative 3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Missed opportunities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Sycamore Express leadership team seeks out opportunities for growth and change.  We initiate conversation with others across campus to drive change.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Baseline Recommendation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 lnSpcReduction="20000"/>
          </a:bodyPr>
          <a:lstStyle/>
          <a:p>
            <a:r>
              <a:rPr lang="en-US" dirty="0">
                <a:solidFill>
                  <a:schemeClr val="bg1"/>
                </a:solidFill>
              </a:rPr>
              <a:t>Has this initiative been sufficiently integrated into your operations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If baseline funding were to be implemented, funding could not be merged with any Sycamore Express office’s existing budget. It would have to be maintained as a separate budget as it now </a:t>
            </a:r>
            <a:r>
              <a:rPr lang="en-US" smtClean="0">
                <a:solidFill>
                  <a:schemeClr val="bg1"/>
                </a:solidFill>
              </a:rPr>
              <a:t>exists, </a:t>
            </a:r>
            <a:r>
              <a:rPr lang="en-US" dirty="0" smtClean="0">
                <a:solidFill>
                  <a:schemeClr val="bg1"/>
                </a:solidFill>
              </a:rPr>
              <a:t>with the sole purpose of supporting initiative actions. 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91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This initiative embraces such an opportunity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Already involves extensive collaboration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Crosses three vice presidential divisions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Encompasses several customer service offices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Exploration of ways to assist the On-line Learning Office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Questions?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Sycamore Express One Stops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Dom </a:t>
            </a:r>
            <a:r>
              <a:rPr lang="en-US" dirty="0" err="1" smtClean="0">
                <a:solidFill>
                  <a:schemeClr val="bg1"/>
                </a:solidFill>
              </a:rPr>
              <a:t>Nepote</a:t>
            </a:r>
            <a:r>
              <a:rPr lang="en-US" dirty="0" smtClean="0">
                <a:solidFill>
                  <a:schemeClr val="bg1"/>
                </a:solidFill>
              </a:rPr>
              <a:t>: Domenic.Nepote@indstate.edu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Melissa Hughes: Melissa.Hughes@indstate.edu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Ann Malloy: Ann.Malloy@indstate.edu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Accomplishments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Since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2013-14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Report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Installation of payment kiosks in a PCI-DSS compliant environment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Review and recommendation of Portal enhancement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Continued Quality Service training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Integration of staff within Admissions and Financial Aid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Benchmark Table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5282708"/>
              </p:ext>
            </p:extLst>
          </p:nvPr>
        </p:nvGraphicFramePr>
        <p:xfrm>
          <a:off x="1218565" y="1699292"/>
          <a:ext cx="6706870" cy="40351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96285"/>
                <a:gridCol w="648335"/>
                <a:gridCol w="668655"/>
                <a:gridCol w="648335"/>
                <a:gridCol w="796925"/>
                <a:gridCol w="648335"/>
              </a:tblGrid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Initiative Benchmarks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2014G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2014A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2015G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2015A as of 2/28/15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FY 2015A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Sycamore Express Undergraduate website visits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350,000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478,132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400,000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370,151 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Sycamore Express Undergraduate website unique visitors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56,000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70,229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60,000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59,628 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 of Sycamore Express Undergraduate website users finding the site helpful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85.9%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85%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83.4%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717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Sycamore Express Graduate website visits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15,800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15,873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15,800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10,302 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Total Sycamore Express Graduate website unique visitors 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3,800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4,529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3,064 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810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Percent of Sycamore Express Graduate website users finding the site helpful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84.5%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82%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84.5%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On-line transcript purchases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14,600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14,932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14,600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9,544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On-line parking permit purchases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3,982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4,338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Electronic check (ACH) transactions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3,900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3,752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4,000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2,636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Electronic check (ACH) dollars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$5.71M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$6.01M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$5.86M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$5.38M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TBC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5527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Electronic check (ACH) savings over card utilization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$123K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$129K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$126K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$116K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TBC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05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Benchmark Progress Detail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1.7+M undergraduate website visits since inception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66,000+ graduate website visits since inception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70,000 annual unique </a:t>
            </a:r>
            <a:r>
              <a:rPr lang="en-US" dirty="0" smtClean="0">
                <a:solidFill>
                  <a:schemeClr val="bg1"/>
                </a:solidFill>
              </a:rPr>
              <a:t>users visiting UG website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15,000 annual </a:t>
            </a:r>
            <a:r>
              <a:rPr lang="en-US" dirty="0" smtClean="0">
                <a:solidFill>
                  <a:schemeClr val="bg1"/>
                </a:solidFill>
              </a:rPr>
              <a:t>unique users visiting GR website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$486,000 saved via ACH since inception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70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Budget Summary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Total funding allocation for </a:t>
            </a:r>
            <a:r>
              <a:rPr lang="en-US" dirty="0" smtClean="0">
                <a:solidFill>
                  <a:schemeClr val="bg1"/>
                </a:solidFill>
              </a:rPr>
              <a:t>2014-15: $27,000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Expenses as of </a:t>
            </a:r>
            <a:r>
              <a:rPr lang="en-US">
                <a:solidFill>
                  <a:schemeClr val="bg1"/>
                </a:solidFill>
              </a:rPr>
              <a:t>report </a:t>
            </a:r>
            <a:r>
              <a:rPr lang="en-US" smtClean="0">
                <a:solidFill>
                  <a:schemeClr val="bg1"/>
                </a:solidFill>
              </a:rPr>
              <a:t>date: $26,893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Expenditures: $26,893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>
                <a:solidFill>
                  <a:schemeClr val="bg1"/>
                </a:solidFill>
              </a:rPr>
              <a:t>Encumbered </a:t>
            </a:r>
            <a:r>
              <a:rPr lang="en-US" dirty="0" smtClean="0">
                <a:solidFill>
                  <a:schemeClr val="bg1"/>
                </a:solidFill>
              </a:rPr>
              <a:t>costs: $0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Anticipated remainder June 30, </a:t>
            </a:r>
            <a:r>
              <a:rPr lang="en-US" dirty="0" smtClean="0">
                <a:solidFill>
                  <a:schemeClr val="bg1"/>
                </a:solidFill>
              </a:rPr>
              <a:t>2015: &lt; $0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26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50074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Accomplishments Since Plan Inception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481943"/>
            <a:ext cx="8229600" cy="334191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Disney Institute and development of Quality Service standards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Mutual respect, enhanced communication, and increased collaboration among offices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Comprehensive website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E-commerce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Looking Ahead - Recommendations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Redesign of UG website in late 2015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Evaluation of further integration of staff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Continuation and implementation of enhanced Quality Service training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Changing priorities and limited time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925285"/>
            <a:ext cx="82296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New points of emphasis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primary point of emphasis, and what drives all we do, is the need for personal accountability and delivery of quality service by all of our employees.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1830</TotalTime>
  <Words>811</Words>
  <Application>Microsoft Office PowerPoint</Application>
  <PresentationFormat>On-screen Show (4:3)</PresentationFormat>
  <Paragraphs>174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Accomplishments Since  2013-14 Report</vt:lpstr>
      <vt:lpstr>Benchmark Table</vt:lpstr>
      <vt:lpstr>Benchmark Progress Detail</vt:lpstr>
      <vt:lpstr>Budget Summary</vt:lpstr>
      <vt:lpstr>Accomplishments Since Plan Inception</vt:lpstr>
      <vt:lpstr>Looking Ahead - Recommendations</vt:lpstr>
      <vt:lpstr>Foreseeable Roadblocks</vt:lpstr>
      <vt:lpstr>New points of emphasis</vt:lpstr>
      <vt:lpstr>Missed opportunities</vt:lpstr>
      <vt:lpstr>Baseline Recommendation </vt:lpstr>
      <vt:lpstr>Opportunities for Collaborations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40</cp:revision>
  <cp:lastPrinted>2015-03-13T14:27:32Z</cp:lastPrinted>
  <dcterms:created xsi:type="dcterms:W3CDTF">2014-01-14T15:45:19Z</dcterms:created>
  <dcterms:modified xsi:type="dcterms:W3CDTF">2015-03-18T17:39:48Z</dcterms:modified>
</cp:coreProperties>
</file>