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68" r:id="rId2"/>
    <p:sldId id="257" r:id="rId3"/>
    <p:sldId id="271" r:id="rId4"/>
    <p:sldId id="258" r:id="rId5"/>
    <p:sldId id="259" r:id="rId6"/>
    <p:sldId id="272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A5FF3-B8DD-474C-B89E-67A069EB72D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9AC6B5-D01C-450A-9917-8A0929B7D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3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Good</a:t>
            </a:r>
            <a:r>
              <a:rPr lang="en-US" baseline="0" dirty="0" smtClean="0"/>
              <a:t> morning – thanks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Getting close to lunch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New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Gathering and Using</a:t>
            </a: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49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3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9AC6B5-D01C-450A-9917-8A0929B7D61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0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5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1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13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2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8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4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E8C2-898B-724E-95CC-EE818EFEC72D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1753-2F40-6C4A-AEB2-6E5503498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39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com/url?sa=i&amp;rct=j&amp;q=&amp;esrc=s&amp;frm=1&amp;source=images&amp;cd=&amp;cad=rja&amp;uact=8&amp;ved=0CAcQjRw&amp;url=http://www.etown.edu/admissions/financial-aid.aspx&amp;ei=90YCVZ24I4WmyATQkYKQCA&amp;bvm=bv.88198703,d.aWw&amp;psig=AFQjCNGCDy0zCvTSc0OpH0_6QqfL1PXtwA&amp;ust=1426298971636913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uact=8&amp;ved=0CAcQjRw&amp;url=http%3A%2F%2Fplatinum-analytics.com%2F&amp;ei=hnoDVacfiPyhBMGEgLgH&amp;bvm=bv.88198703,d.cWc&amp;psig=AFQjCNFaST4P8WrCMucbCpYHwH6YEp7EeA&amp;ust=1426377728912929" TargetMode="External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g"/><Relationship Id="rId7" Type="http://schemas.openxmlformats.org/officeDocument/2006/relationships/hyperlink" Target="http://www.google.com/url?sa=i&amp;rct=j&amp;q=&amp;esrc=s&amp;frm=1&amp;source=images&amp;cd=&amp;cad=rja&amp;uact=8&amp;ved=0CAcQjRw&amp;url=http://www.slu.edu/retention-and-academic-success/map-works&amp;ei=6S0CVZDKCYOhyATooIGgAQ&amp;bvm=bv.88198703,d.aWw&amp;psig=AFQjCNEgKrfOyvMhyi76pQhMHS3PXnYkCQ&amp;ust=142629257241920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0" Type="http://schemas.openxmlformats.org/officeDocument/2006/relationships/hyperlink" Target="http://www.google.com/url?sa=i&amp;rct=j&amp;q=&amp;esrc=s&amp;frm=1&amp;source=images&amp;cd=&amp;cad=rja&amp;uact=8&amp;ved=0CAcQjRw&amp;url=http://www.iun.edu/academic-success/21st-century-scholars/index.htm&amp;ei=dEUCVeW-O46ryATQ_IGYDw&amp;bvm=bv.88198703,d.aWw&amp;psig=AFQjCNGHfIo5eL8aLv5v1DPgmmuVLW9KMg&amp;ust=1426298611131986" TargetMode="External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g"/><Relationship Id="rId7" Type="http://schemas.openxmlformats.org/officeDocument/2006/relationships/hyperlink" Target="http://www.google.com/url?sa=i&amp;rct=j&amp;q=&amp;esrc=s&amp;frm=1&amp;source=images&amp;cd=&amp;cad=rja&amp;uact=8&amp;ved=0CAcQjRw&amp;url=http://www.purdue.edu/pandcp/topnav/CFP/budgreq.htm&amp;ei=ZzICVYPVJIr4yASpyYHYAg&amp;bvm=bv.88198703,d.aWw&amp;psig=AFQjCNHqbvJWraPICJ4fKTu_pmbt-rVshw&amp;ust=142629369685861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ages&amp;cd=&amp;cad=rja&amp;uact=8&amp;ved=0CAcQjRw&amp;url=http://www.deltastate.edu/news-and-events/u-s-department-of-education-grants-delta-state-groundbreaking-funding/&amp;ei=w6riVInQGIb_UpfpgegO&amp;bvm=bv.85970519,d.cWc&amp;psig=AFQjCNH_YqNUGwuzxCZJEZ3PrbMfvLcZ1w&amp;ust=1424227371098451" TargetMode="External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tx2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4800" i="1" spc="-9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The </a:t>
            </a:r>
            <a:r>
              <a:rPr lang="en-US" sz="4800" i="1" spc="-25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Pa</a:t>
            </a:r>
            <a:r>
              <a:rPr lang="en-US" sz="4800" i="1" spc="-9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thway to </a:t>
            </a:r>
            <a:r>
              <a:rPr lang="en-US" sz="4800" i="1" spc="-40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Su</a:t>
            </a:r>
            <a:r>
              <a:rPr lang="en-US" sz="4800" i="1" spc="-90" dirty="0" smtClean="0">
                <a:solidFill>
                  <a:prstClr val="white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ccess</a:t>
            </a:r>
            <a:endParaRPr lang="en-US" sz="4800" i="1" spc="-90" dirty="0">
              <a:solidFill>
                <a:prstClr val="white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Persistence to</a:t>
            </a:r>
            <a:r>
              <a:rPr lang="en-US" sz="2400" b="1" dirty="0">
                <a:solidFill>
                  <a:srgbClr val="00539C"/>
                </a:solidFill>
                <a:latin typeface="+mj-lt"/>
              </a:rPr>
              <a:t> </a:t>
            </a: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Completion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Initiative Chair:</a:t>
            </a:r>
          </a:p>
          <a:p>
            <a:pPr algn="ctr">
              <a:lnSpc>
                <a:spcPts val="3200"/>
              </a:lnSpc>
            </a:pPr>
            <a:r>
              <a:rPr lang="en-US" sz="2400" b="1" dirty="0" smtClean="0">
                <a:solidFill>
                  <a:srgbClr val="00539C"/>
                </a:solidFill>
                <a:latin typeface="+mj-lt"/>
              </a:rPr>
              <a:t>Joshua Powers</a:t>
            </a:r>
          </a:p>
          <a:p>
            <a:pPr algn="ctr">
              <a:lnSpc>
                <a:spcPts val="3200"/>
              </a:lnSpc>
            </a:pP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1 – Initiative 11D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6100" y="6250723"/>
            <a:ext cx="19050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15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86072"/>
            <a:ext cx="8229600" cy="8708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Looking Ahead - Recommendations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171" y="1456929"/>
            <a:ext cx="4327657" cy="104948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531" y="2692165"/>
            <a:ext cx="1861898" cy="170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24429" y="3005275"/>
            <a:ext cx="25272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C000"/>
                </a:solidFill>
              </a:rPr>
              <a:t>Advising Task Force</a:t>
            </a:r>
            <a:endParaRPr lang="en-US" sz="3200" b="1" dirty="0">
              <a:solidFill>
                <a:srgbClr val="FFC000"/>
              </a:solidFill>
            </a:endParaRPr>
          </a:p>
        </p:txBody>
      </p:sp>
      <p:pic>
        <p:nvPicPr>
          <p:cNvPr id="5125" name="Picture 5" descr="http://www.etown.edu/admissions/images/admis-fin-aid-need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23" y="4546482"/>
            <a:ext cx="2952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3473" y="4664739"/>
            <a:ext cx="59583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21</a:t>
            </a:r>
            <a:r>
              <a:rPr lang="en-US" sz="2800" b="1" baseline="30000" dirty="0" smtClean="0">
                <a:solidFill>
                  <a:srgbClr val="FFC000"/>
                </a:solidFill>
              </a:rPr>
              <a:t>st</a:t>
            </a:r>
            <a:r>
              <a:rPr lang="en-US" sz="2800" b="1" dirty="0" smtClean="0">
                <a:solidFill>
                  <a:srgbClr val="FFC000"/>
                </a:solidFill>
              </a:rPr>
              <a:t> Century Scholar &amp; Frank O’Bannon Aid recipients &amp; CH targets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9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Foreseeable Roadblocks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38753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emerges from the Advising Task Force, especially </a:t>
            </a:r>
            <a:r>
              <a:rPr lang="en-US" smtClean="0">
                <a:solidFill>
                  <a:schemeClr val="bg1"/>
                </a:solidFill>
              </a:rPr>
              <a:t>around costs, </a:t>
            </a:r>
            <a:r>
              <a:rPr lang="en-US" dirty="0" smtClean="0">
                <a:solidFill>
                  <a:schemeClr val="bg1"/>
                </a:solidFill>
              </a:rPr>
              <a:t>if we move to a larger professional advising model for sophomores and higher. Can we afford it?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31" y="4056423"/>
            <a:ext cx="4061337" cy="17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76684" y="4232787"/>
            <a:ext cx="36428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Interest alignment challenges.</a:t>
            </a:r>
            <a:endParaRPr lang="en-U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72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91683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(Possible) New point </a:t>
            </a:r>
            <a:r>
              <a:rPr lang="en-US" b="1" dirty="0">
                <a:solidFill>
                  <a:schemeClr val="bg1"/>
                </a:solidFill>
              </a:rPr>
              <a:t>of emphasis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272149"/>
            <a:ext cx="8388417" cy="278971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Descriptive Analytics (what we have now)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b="1" dirty="0" smtClean="0">
                <a:solidFill>
                  <a:srgbClr val="FFC000"/>
                </a:solidFill>
              </a:rPr>
              <a:t>Versus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Predictive Analytics (what others are adopting)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49" y="5439451"/>
            <a:ext cx="871282" cy="871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7" y="4139658"/>
            <a:ext cx="2267564" cy="10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041" y="1928212"/>
            <a:ext cx="3212579" cy="8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620" y="1928212"/>
            <a:ext cx="3212579" cy="85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403" y="4139658"/>
            <a:ext cx="6465821" cy="271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platinum-analytics.com/PAlogoj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570767"/>
            <a:ext cx="1109519" cy="6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29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87180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Missed </a:t>
            </a:r>
            <a:r>
              <a:rPr lang="en-US" b="1" dirty="0" smtClean="0">
                <a:solidFill>
                  <a:schemeClr val="bg1"/>
                </a:solidFill>
              </a:rPr>
              <a:t>opportunities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273688"/>
            <a:ext cx="8840804" cy="4517724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No lack of opportunities to “do” things. But are they the right things? Difficult to isolate the impact of a program/activity.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Missed opportunities, but catching up…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Attention to our murky middle: 2.5-3.0 HS GPA.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Expand summer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   bridging/pre-fall start.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Making summer more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smtClean="0">
                <a:solidFill>
                  <a:schemeClr val="bg1"/>
                </a:solidFill>
              </a:rPr>
              <a:t>   accessible.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861" y="3673375"/>
            <a:ext cx="5082139" cy="31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0" y="5640405"/>
            <a:ext cx="2607458" cy="110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772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Baseline Recommendation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68324"/>
            <a:ext cx="8229600" cy="387531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Has this initiative been sufficiently integrated into your operations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Some are mature and already weaved into the fabric of a unit’s work.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Opportunity to baseline some, but not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Opportunities for Collaborations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387531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Associate Deans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The Library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74" y="4289937"/>
            <a:ext cx="5368413" cy="134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04" y="2507770"/>
            <a:ext cx="6496543" cy="114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09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78855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Questions?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36719"/>
            <a:ext cx="8229600" cy="3875314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Persistence to Completion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Josh Powers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/>
                </a:solidFill>
              </a:rPr>
              <a:t>jopowers@indstate.edu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19" y="4328113"/>
            <a:ext cx="2716161" cy="1350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90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12331"/>
            <a:ext cx="9144000" cy="8708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Accomplishments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Since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2013-14 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Report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16" y="1220955"/>
            <a:ext cx="8981768" cy="3493611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Advancement of </a:t>
            </a:r>
            <a:r>
              <a:rPr lang="en-US" i="1" dirty="0" smtClean="0">
                <a:solidFill>
                  <a:schemeClr val="bg1"/>
                </a:solidFill>
              </a:rPr>
              <a:t>Your Success is Our Story </a:t>
            </a:r>
            <a:r>
              <a:rPr lang="en-US" dirty="0" smtClean="0">
                <a:solidFill>
                  <a:schemeClr val="bg1"/>
                </a:solidFill>
              </a:rPr>
              <a:t>campaign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Annual Student Success Conference </a:t>
            </a:r>
            <a:r>
              <a:rPr lang="en-US" sz="2600" dirty="0" smtClean="0">
                <a:solidFill>
                  <a:schemeClr val="bg1"/>
                </a:solidFill>
              </a:rPr>
              <a:t>(90+ attendees)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Launch of </a:t>
            </a:r>
            <a:r>
              <a:rPr lang="en-US" dirty="0" err="1" smtClean="0">
                <a:solidFill>
                  <a:schemeClr val="bg1"/>
                </a:solidFill>
              </a:rPr>
              <a:t>SUCCESSx</a:t>
            </a:r>
            <a:r>
              <a:rPr lang="en-US" dirty="0" smtClean="0">
                <a:solidFill>
                  <a:schemeClr val="bg1"/>
                </a:solidFill>
              </a:rPr>
              <a:t>  for students </a:t>
            </a:r>
            <a:r>
              <a:rPr lang="en-US" sz="2600" dirty="0" smtClean="0">
                <a:solidFill>
                  <a:schemeClr val="bg1"/>
                </a:solidFill>
              </a:rPr>
              <a:t>(150+ attendees)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MAP-Works usage up 460%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Scholar retention up 3.0%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SophoMORE</a:t>
            </a:r>
            <a:r>
              <a:rPr lang="en-US" dirty="0" smtClean="0">
                <a:solidFill>
                  <a:schemeClr val="bg1"/>
                </a:solidFill>
              </a:rPr>
              <a:t> Success Program.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3" y="4795231"/>
            <a:ext cx="2523745" cy="876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86" y="4565616"/>
            <a:ext cx="1938550" cy="11057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85" y="4501295"/>
            <a:ext cx="1650956" cy="123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slu.edu/Images/student_development/first-year_experience/MAP-Works%20circular%20logo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632" y="4546670"/>
            <a:ext cx="1138955" cy="11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876" y="5923118"/>
            <a:ext cx="3081990" cy="747399"/>
          </a:xfrm>
          <a:prstGeom prst="rect">
            <a:avLst/>
          </a:prstGeom>
        </p:spPr>
      </p:pic>
      <p:pic>
        <p:nvPicPr>
          <p:cNvPr id="1035" name="Picture 11" descr="http://www.iun.edu/academic-success/images/good21cstransparentlogo.pn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91" y="5671316"/>
            <a:ext cx="1155700" cy="1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07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12331"/>
            <a:ext cx="9144000" cy="8708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Additional Accomplishments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1116" y="1222285"/>
            <a:ext cx="8981768" cy="4148429"/>
          </a:xfrm>
        </p:spPr>
        <p:txBody>
          <a:bodyPr>
            <a:normAutofit lnSpcReduction="10000"/>
          </a:bodyPr>
          <a:lstStyle/>
          <a:p>
            <a:r>
              <a:rPr lang="en-US" sz="3000" b="1" dirty="0" smtClean="0">
                <a:solidFill>
                  <a:srgbClr val="FFC000"/>
                </a:solidFill>
              </a:rPr>
              <a:t>FITW Grant – U.S. DOE </a:t>
            </a:r>
            <a:r>
              <a:rPr lang="en-US" sz="3000" dirty="0" smtClean="0">
                <a:solidFill>
                  <a:schemeClr val="bg1"/>
                </a:solidFill>
              </a:rPr>
              <a:t>“Accelerating College Completion Through Math Mindset”  $1.63 million.</a:t>
            </a:r>
          </a:p>
          <a:p>
            <a:r>
              <a:rPr lang="en-US" sz="3000" b="1" dirty="0" smtClean="0">
                <a:solidFill>
                  <a:srgbClr val="FFC000"/>
                </a:solidFill>
              </a:rPr>
              <a:t>ICHE Contract Project </a:t>
            </a:r>
            <a:r>
              <a:rPr lang="en-US" sz="3000" dirty="0" smtClean="0">
                <a:solidFill>
                  <a:schemeClr val="bg1"/>
                </a:solidFill>
              </a:rPr>
              <a:t>- “21</a:t>
            </a:r>
            <a:r>
              <a:rPr lang="en-US" sz="3000" baseline="30000" dirty="0" smtClean="0">
                <a:solidFill>
                  <a:schemeClr val="bg1"/>
                </a:solidFill>
              </a:rPr>
              <a:t>st</a:t>
            </a:r>
            <a:r>
              <a:rPr lang="en-US" sz="3000" dirty="0" smtClean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1"/>
                </a:solidFill>
              </a:rPr>
              <a:t>Century and O’Bannon Scholar </a:t>
            </a:r>
            <a:r>
              <a:rPr lang="en-US" sz="3000" dirty="0" smtClean="0">
                <a:solidFill>
                  <a:schemeClr val="bg1"/>
                </a:solidFill>
              </a:rPr>
              <a:t>Corps”  $127,264.</a:t>
            </a:r>
          </a:p>
          <a:p>
            <a:r>
              <a:rPr lang="en-US" sz="3000" b="1" dirty="0" smtClean="0">
                <a:solidFill>
                  <a:srgbClr val="FFC000"/>
                </a:solidFill>
              </a:rPr>
              <a:t>Lumina Foundation Grant </a:t>
            </a:r>
            <a:r>
              <a:rPr lang="en-US" sz="3000" dirty="0" smtClean="0">
                <a:solidFill>
                  <a:schemeClr val="bg1"/>
                </a:solidFill>
              </a:rPr>
              <a:t>– “College Students and Poverty”  $10,000</a:t>
            </a:r>
          </a:p>
          <a:p>
            <a:r>
              <a:rPr lang="en-US" sz="3000" b="1" dirty="0" smtClean="0">
                <a:solidFill>
                  <a:srgbClr val="FFC000"/>
                </a:solidFill>
              </a:rPr>
              <a:t>College Transition Collaborative – Stanford University </a:t>
            </a:r>
            <a:r>
              <a:rPr lang="en-US" sz="3000" dirty="0" smtClean="0">
                <a:solidFill>
                  <a:schemeClr val="bg1"/>
                </a:solidFill>
              </a:rPr>
              <a:t>– “Social Belonging and Historically Marginalized Students”</a:t>
            </a:r>
            <a:endParaRPr lang="en-US" sz="3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irc_mi" descr="http://www.deltastate.edu/news-and-events/wp-content/uploads/sites/3/2014/09/doe_large-copy-e1412020899341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446" y="5915516"/>
            <a:ext cx="2643108" cy="929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11" y="5531617"/>
            <a:ext cx="2551316" cy="1201728"/>
          </a:xfrm>
          <a:prstGeom prst="rect">
            <a:avLst/>
          </a:prstGeom>
        </p:spPr>
      </p:pic>
      <p:pic>
        <p:nvPicPr>
          <p:cNvPr id="2053" name="Picture 5" descr="http://www.purdue.edu/pandcp/images/IN_Seal_edu_commission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29" y="5503357"/>
            <a:ext cx="1644369" cy="122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rc_mi" descr="http://www.edexcelencia.org/sites/default/files/logo/lumina_horiz_rgb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281" y="4994813"/>
            <a:ext cx="2383438" cy="7518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831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Benchmark Table</a:t>
            </a:r>
          </a:p>
        </p:txBody>
      </p:sp>
      <p:graphicFrame>
        <p:nvGraphicFramePr>
          <p:cNvPr id="8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1091633"/>
              </p:ext>
            </p:extLst>
          </p:nvPr>
        </p:nvGraphicFramePr>
        <p:xfrm>
          <a:off x="2" y="1947863"/>
          <a:ext cx="9143995" cy="387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521"/>
                <a:gridCol w="781664"/>
                <a:gridCol w="796413"/>
                <a:gridCol w="870155"/>
                <a:gridCol w="811161"/>
                <a:gridCol w="693174"/>
                <a:gridCol w="82590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FF00"/>
                          </a:solidFill>
                        </a:rPr>
                        <a:t>Initiative</a:t>
                      </a:r>
                      <a:r>
                        <a:rPr lang="en-US" sz="2400" baseline="0" dirty="0" smtClean="0">
                          <a:solidFill>
                            <a:srgbClr val="FFFF00"/>
                          </a:solidFill>
                        </a:rPr>
                        <a:t> Benchmarks</a:t>
                      </a:r>
                      <a:endParaRPr lang="en-US" sz="24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</a:t>
                      </a:r>
                    </a:p>
                    <a:p>
                      <a:pPr algn="ct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FY 2014A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FY 2014G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2017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4-year</a:t>
                      </a:r>
                      <a:r>
                        <a:rPr lang="en-US" baseline="0" dirty="0" smtClean="0"/>
                        <a:t> completion rate.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22.7%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21.5%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Increase 6-year completion rate.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41.8%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39.6%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48%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49%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50%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Increas</a:t>
                      </a:r>
                      <a:r>
                        <a:rPr lang="en-US" baseline="0" dirty="0" smtClean="0"/>
                        <a:t>e # faculty/staff using MAP-Works.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644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200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240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250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Commitment</a:t>
                      </a:r>
                      <a:r>
                        <a:rPr lang="en-US" baseline="0" dirty="0" smtClean="0"/>
                        <a:t> to ISU Score – MAP-Works.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5.74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6.11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5.8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5.85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5.87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5.9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1-year retention of first gen</a:t>
                      </a:r>
                      <a:r>
                        <a:rPr lang="en-US" baseline="0" dirty="0" smtClean="0"/>
                        <a:t>eration mentees.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64.3%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TBD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+1.5%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1-year retention</a:t>
                      </a:r>
                      <a:r>
                        <a:rPr lang="en-US" baseline="0" dirty="0" smtClean="0"/>
                        <a:t> of 21</a:t>
                      </a:r>
                      <a:r>
                        <a:rPr lang="en-US" baseline="30000" dirty="0" smtClean="0"/>
                        <a:t>st</a:t>
                      </a:r>
                      <a:r>
                        <a:rPr lang="en-US" baseline="0" dirty="0" smtClean="0"/>
                        <a:t> Century Scholars.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61.2%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64.2%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64%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66%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68%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Retention of sophomores in LC</a:t>
                      </a:r>
                      <a:r>
                        <a:rPr lang="en-US" baseline="0" dirty="0" smtClean="0"/>
                        <a:t> at UA.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TBD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+2%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D/F/Drop</a:t>
                      </a:r>
                      <a:r>
                        <a:rPr lang="en-US" baseline="0" dirty="0" smtClean="0"/>
                        <a:t> rate in MATH 115 &amp; ENG 105 with wrap-around tutoring.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TBD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-15%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-10%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60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08467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Benchmark Progress Detail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3239" y="1419197"/>
            <a:ext cx="8922773" cy="44506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4-year and 6-year completion still stuck roughly where it has been for at least 15 years.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MAP-Works engagement up 370%.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Freshmen commitment to institution trending up.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First generation mentoring moving to a LC model.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Scholar retention up 3%.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Sophomore Learning Community at UA well received.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MATH 115 with wrap-around tutoring: Avg. drops Spr. 2014: 27%; Avg. drops Spr. 2015 : 17%.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11159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Window into MAP-Works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4968" y="1839526"/>
            <a:ext cx="8554064" cy="158947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Stephanie Pearcy, Director of First Year Student Outreach &amp; Success</a:t>
            </a: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252" y="5915578"/>
            <a:ext cx="4235552" cy="790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653" y="2913728"/>
            <a:ext cx="5238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11159"/>
            <a:ext cx="8229600" cy="87085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 Window into the Sophomore Learning Community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4968" y="2001758"/>
            <a:ext cx="8554064" cy="130188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Amanda Knerr, Executive Director, Residential Life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09" y="3159177"/>
            <a:ext cx="4804511" cy="116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531" y="4626562"/>
            <a:ext cx="3365050" cy="2103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36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925285"/>
            <a:ext cx="8229600" cy="87085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Budget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948543"/>
            <a:ext cx="8229600" cy="38753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Total funding allocation for </a:t>
            </a:r>
            <a:r>
              <a:rPr lang="en-US" dirty="0" smtClean="0">
                <a:solidFill>
                  <a:schemeClr val="bg1"/>
                </a:solidFill>
              </a:rPr>
              <a:t>2014-15: </a:t>
            </a:r>
            <a:r>
              <a:rPr lang="en-US" b="1" dirty="0" smtClean="0">
                <a:solidFill>
                  <a:srgbClr val="FFFF00"/>
                </a:solidFill>
              </a:rPr>
              <a:t>$150,000</a:t>
            </a:r>
            <a:endParaRPr lang="en-US" b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Expenses as of report date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Expenditures  ($45,558)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Encumbered </a:t>
            </a:r>
            <a:r>
              <a:rPr lang="en-US" dirty="0" smtClean="0">
                <a:solidFill>
                  <a:schemeClr val="bg1"/>
                </a:solidFill>
              </a:rPr>
              <a:t>costs  ($102,815) – after various transfers for past activities and activities still to happen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Anticipated remainder June 30, 2015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$1,627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2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4464" y="821697"/>
            <a:ext cx="8495071" cy="50074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Accomplishments Since Plan Inception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41401"/>
            <a:ext cx="8229600" cy="334191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MAP-Works usage exploded.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21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Century Scholars – Shift from something to be hidden to a point of pride.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year retention up 6.4% since 2011.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SEM Planning Process: New Goal 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nitiatives and culture of data to inform decisions.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73" y="4683314"/>
            <a:ext cx="3265216" cy="21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4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</TotalTime>
  <Words>668</Words>
  <Application>Microsoft Office PowerPoint</Application>
  <PresentationFormat>On-screen Show (4:3)</PresentationFormat>
  <Paragraphs>143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Accomplishments Since 2013-14 Report</vt:lpstr>
      <vt:lpstr>Additional Accomplishments</vt:lpstr>
      <vt:lpstr>Benchmark Table</vt:lpstr>
      <vt:lpstr>Benchmark Progress Detail</vt:lpstr>
      <vt:lpstr>A Window into MAP-Works</vt:lpstr>
      <vt:lpstr>A Window into the Sophomore Learning Community</vt:lpstr>
      <vt:lpstr>Budget Summary</vt:lpstr>
      <vt:lpstr>Accomplishments Since Plan Inception</vt:lpstr>
      <vt:lpstr>Looking Ahead - Recommendations</vt:lpstr>
      <vt:lpstr>Foreseeable Roadblocks</vt:lpstr>
      <vt:lpstr>(Possible) New point of emphasis</vt:lpstr>
      <vt:lpstr>Missed opportunities</vt:lpstr>
      <vt:lpstr>Baseline Recommendation </vt:lpstr>
      <vt:lpstr>Opportunities for Collaborations</vt:lpstr>
      <vt:lpstr>Questions?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Wilson</dc:creator>
  <cp:lastModifiedBy>Windows User</cp:lastModifiedBy>
  <cp:revision>52</cp:revision>
  <dcterms:created xsi:type="dcterms:W3CDTF">2014-01-14T15:45:19Z</dcterms:created>
  <dcterms:modified xsi:type="dcterms:W3CDTF">2015-03-14T00:04:49Z</dcterms:modified>
</cp:coreProperties>
</file>