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68" r:id="rId2"/>
    <p:sldId id="257" r:id="rId3"/>
    <p:sldId id="258" r:id="rId4"/>
    <p:sldId id="260" r:id="rId5"/>
    <p:sldId id="261" r:id="rId6"/>
    <p:sldId id="262" r:id="rId7"/>
    <p:sldId id="263" r:id="rId8"/>
    <p:sldId id="264" r:id="rId9"/>
    <p:sldId id="265" r:id="rId10"/>
    <p:sldId id="266" r:id="rId11"/>
    <p:sldId id="267" r:id="rId12"/>
    <p:sldId id="270" r:id="rId13"/>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437" autoAdjust="0"/>
  </p:normalViewPr>
  <p:slideViewPr>
    <p:cSldViewPr snapToGrid="0" snapToObjects="1">
      <p:cViewPr varScale="1">
        <p:scale>
          <a:sx n="65" d="100"/>
          <a:sy n="65" d="100"/>
        </p:scale>
        <p:origin x="-1722"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F6A5FF3-B8DD-474C-B89E-67A069EB72D3}" type="datetimeFigureOut">
              <a:rPr lang="en-US" smtClean="0"/>
              <a:t>3/18/2015</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259AC6B5-D01C-450A-9917-8A0929B7D610}" type="slidenum">
              <a:rPr lang="en-US" smtClean="0"/>
              <a:t>‹#›</a:t>
            </a:fld>
            <a:endParaRPr lang="en-US"/>
          </a:p>
        </p:txBody>
      </p:sp>
    </p:spTree>
    <p:extLst>
      <p:ext uri="{BB962C8B-B14F-4D97-AF65-F5344CB8AC3E}">
        <p14:creationId xmlns:p14="http://schemas.microsoft.com/office/powerpoint/2010/main" val="241653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066800" y="708025"/>
            <a:ext cx="4724400" cy="3544888"/>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 introduction to Blackboard, getting students to take a math placement test prior to orientation, submit required immunization forms along with an introduction to information like how to access their online bill and what kind of traditions are available for new students to enjoy are examples of practices and procedures that new Sycamores need to learn through </a:t>
            </a:r>
            <a:r>
              <a:rPr lang="en-US" sz="1200" kern="1200" dirty="0" err="1" smtClean="0">
                <a:solidFill>
                  <a:schemeClr val="tx1"/>
                </a:solidFill>
                <a:effectLst/>
                <a:latin typeface="+mn-lt"/>
                <a:ea typeface="+mn-ea"/>
                <a:cs typeface="+mn-cs"/>
              </a:rPr>
              <a:t>Sycamoreology</a:t>
            </a:r>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idea of an online orientation, or an early process to orient students to the policies and history of our university was also an underlying goal.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find hidden Sycamore leaves, key words, and phrases among our materials including, but not limited to, the New Student Orientation Invitation, Orientation Resource Guide, Fall Welcome Program, Sycamore Express web site, and many other university sites</a:t>
            </a:r>
          </a:p>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a:t>
            </a:fld>
            <a:endParaRPr lang="en-US" dirty="0">
              <a:solidFill>
                <a:prstClr val="black"/>
              </a:solidFill>
              <a:cs typeface="Arial" charset="0"/>
            </a:endParaRPr>
          </a:p>
        </p:txBody>
      </p:sp>
    </p:spTree>
    <p:extLst>
      <p:ext uri="{BB962C8B-B14F-4D97-AF65-F5344CB8AC3E}">
        <p14:creationId xmlns:p14="http://schemas.microsoft.com/office/powerpoint/2010/main" val="11599497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Original concept was a collaboration</a:t>
            </a:r>
            <a:r>
              <a:rPr lang="en-US" baseline="0" dirty="0" smtClean="0"/>
              <a:t> between NSTP and Sycamore Express team.  All communication, activities, </a:t>
            </a:r>
            <a:r>
              <a:rPr lang="en-US" baseline="0" dirty="0" err="1" smtClean="0"/>
              <a:t>etc</a:t>
            </a:r>
            <a:r>
              <a:rPr lang="en-US" baseline="0" dirty="0" smtClean="0"/>
              <a:t> are built around NSO and Fall Welcome – would make most sense for this initiative to be funded as part of the NSTP budget and allow that office leadership and day-to-day management.</a:t>
            </a:r>
            <a:endParaRPr lang="en-US" dirty="0"/>
          </a:p>
        </p:txBody>
      </p:sp>
      <p:sp>
        <p:nvSpPr>
          <p:cNvPr id="4" name="Slide Number Placeholder 3"/>
          <p:cNvSpPr>
            <a:spLocks noGrp="1"/>
          </p:cNvSpPr>
          <p:nvPr>
            <p:ph type="sldNum" sz="quarter" idx="10"/>
          </p:nvPr>
        </p:nvSpPr>
        <p:spPr/>
        <p:txBody>
          <a:bodyPr/>
          <a:lstStyle/>
          <a:p>
            <a:fld id="{259AC6B5-D01C-450A-9917-8A0929B7D610}" type="slidenum">
              <a:rPr lang="en-US" smtClean="0"/>
              <a:t>10</a:t>
            </a:fld>
            <a:endParaRPr lang="en-US"/>
          </a:p>
        </p:txBody>
      </p:sp>
    </p:spTree>
    <p:extLst>
      <p:ext uri="{BB962C8B-B14F-4D97-AF65-F5344CB8AC3E}">
        <p14:creationId xmlns:p14="http://schemas.microsoft.com/office/powerpoint/2010/main" val="207113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9AC6B5-D01C-450A-9917-8A0929B7D610}" type="slidenum">
              <a:rPr lang="en-US" smtClean="0"/>
              <a:t>11</a:t>
            </a:fld>
            <a:endParaRPr lang="en-US"/>
          </a:p>
        </p:txBody>
      </p:sp>
    </p:spTree>
    <p:extLst>
      <p:ext uri="{BB962C8B-B14F-4D97-AF65-F5344CB8AC3E}">
        <p14:creationId xmlns:p14="http://schemas.microsoft.com/office/powerpoint/2010/main" val="519272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9AC6B5-D01C-450A-9917-8A0929B7D610}" type="slidenum">
              <a:rPr lang="en-US" smtClean="0"/>
              <a:t>12</a:t>
            </a:fld>
            <a:endParaRPr lang="en-US"/>
          </a:p>
        </p:txBody>
      </p:sp>
    </p:spTree>
    <p:extLst>
      <p:ext uri="{BB962C8B-B14F-4D97-AF65-F5344CB8AC3E}">
        <p14:creationId xmlns:p14="http://schemas.microsoft.com/office/powerpoint/2010/main" val="3219149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dirty="0" smtClean="0"/>
              <a:t>Those who did not participate in </a:t>
            </a:r>
            <a:r>
              <a:rPr lang="en-US" dirty="0" err="1" smtClean="0"/>
              <a:t>Sycamoreology</a:t>
            </a:r>
            <a:r>
              <a:rPr lang="en-US" dirty="0" smtClean="0"/>
              <a:t> 62.3%</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59AC6B5-D01C-450A-9917-8A0929B7D610}" type="slidenum">
              <a:rPr lang="en-US" smtClean="0"/>
              <a:t>2</a:t>
            </a:fld>
            <a:endParaRPr lang="en-US"/>
          </a:p>
        </p:txBody>
      </p:sp>
    </p:spTree>
    <p:extLst>
      <p:ext uri="{BB962C8B-B14F-4D97-AF65-F5344CB8AC3E}">
        <p14:creationId xmlns:p14="http://schemas.microsoft.com/office/powerpoint/2010/main" val="792612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9AC6B5-D01C-450A-9917-8A0929B7D610}" type="slidenum">
              <a:rPr lang="en-US" smtClean="0"/>
              <a:t>3</a:t>
            </a:fld>
            <a:endParaRPr lang="en-US"/>
          </a:p>
        </p:txBody>
      </p:sp>
    </p:spTree>
    <p:extLst>
      <p:ext uri="{BB962C8B-B14F-4D97-AF65-F5344CB8AC3E}">
        <p14:creationId xmlns:p14="http://schemas.microsoft.com/office/powerpoint/2010/main" val="1150851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T-shirts</a:t>
            </a:r>
          </a:p>
          <a:p>
            <a:r>
              <a:rPr lang="en-US" dirty="0" smtClean="0"/>
              <a:t>Book awards</a:t>
            </a:r>
          </a:p>
          <a:p>
            <a:r>
              <a:rPr lang="en-US" dirty="0" smtClean="0"/>
              <a:t>Nook, shopping spree</a:t>
            </a:r>
          </a:p>
          <a:p>
            <a:r>
              <a:rPr lang="en-US" smtClean="0"/>
              <a:t>Student wages</a:t>
            </a:r>
            <a:endParaRPr lang="en-US" dirty="0" smtClean="0"/>
          </a:p>
          <a:p>
            <a:r>
              <a:rPr lang="en-US" dirty="0" smtClean="0"/>
              <a:t>Print costs – shared with NSTP</a:t>
            </a:r>
            <a:endParaRPr lang="en-US" dirty="0"/>
          </a:p>
        </p:txBody>
      </p:sp>
      <p:sp>
        <p:nvSpPr>
          <p:cNvPr id="4" name="Slide Number Placeholder 3"/>
          <p:cNvSpPr>
            <a:spLocks noGrp="1"/>
          </p:cNvSpPr>
          <p:nvPr>
            <p:ph type="sldNum" sz="quarter" idx="10"/>
          </p:nvPr>
        </p:nvSpPr>
        <p:spPr/>
        <p:txBody>
          <a:bodyPr/>
          <a:lstStyle/>
          <a:p>
            <a:fld id="{259AC6B5-D01C-450A-9917-8A0929B7D610}" type="slidenum">
              <a:rPr lang="en-US" smtClean="0"/>
              <a:t>4</a:t>
            </a:fld>
            <a:endParaRPr lang="en-US"/>
          </a:p>
        </p:txBody>
      </p:sp>
    </p:spTree>
    <p:extLst>
      <p:ext uri="{BB962C8B-B14F-4D97-AF65-F5344CB8AC3E}">
        <p14:creationId xmlns:p14="http://schemas.microsoft.com/office/powerpoint/2010/main" val="588496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3,171 students introduced to Blackboard well before their first semester began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25 book scholarships each fall</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59AC6B5-D01C-450A-9917-8A0929B7D610}" type="slidenum">
              <a:rPr lang="en-US" smtClean="0"/>
              <a:t>5</a:t>
            </a:fld>
            <a:endParaRPr lang="en-US"/>
          </a:p>
        </p:txBody>
      </p:sp>
    </p:spTree>
    <p:extLst>
      <p:ext uri="{BB962C8B-B14F-4D97-AF65-F5344CB8AC3E}">
        <p14:creationId xmlns:p14="http://schemas.microsoft.com/office/powerpoint/2010/main" val="773441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Too difficult</a:t>
            </a:r>
            <a:r>
              <a:rPr lang="en-US" baseline="0" dirty="0" smtClean="0"/>
              <a:t> for students to find leaves, eliminate the other leaves (student activities, immunizations, bookstore, athletics, </a:t>
            </a:r>
            <a:r>
              <a:rPr lang="en-US" baseline="0" dirty="0" err="1" smtClean="0"/>
              <a:t>etc</a:t>
            </a:r>
            <a:r>
              <a:rPr lang="en-US" baseline="0" dirty="0" smtClean="0"/>
              <a:t>)</a:t>
            </a:r>
          </a:p>
          <a:p>
            <a:r>
              <a:rPr lang="en-US" baseline="0" dirty="0" smtClean="0"/>
              <a:t>Student assistant is key to our success of tracking, communicating and engaging students, </a:t>
            </a:r>
            <a:r>
              <a:rPr lang="en-US" baseline="0" dirty="0" err="1" smtClean="0"/>
              <a:t>etc</a:t>
            </a:r>
            <a:endParaRPr lang="en-US" dirty="0"/>
          </a:p>
        </p:txBody>
      </p:sp>
      <p:sp>
        <p:nvSpPr>
          <p:cNvPr id="4" name="Slide Number Placeholder 3"/>
          <p:cNvSpPr>
            <a:spLocks noGrp="1"/>
          </p:cNvSpPr>
          <p:nvPr>
            <p:ph type="sldNum" sz="quarter" idx="10"/>
          </p:nvPr>
        </p:nvSpPr>
        <p:spPr/>
        <p:txBody>
          <a:bodyPr/>
          <a:lstStyle/>
          <a:p>
            <a:fld id="{259AC6B5-D01C-450A-9917-8A0929B7D610}" type="slidenum">
              <a:rPr lang="en-US" smtClean="0"/>
              <a:t>6</a:t>
            </a:fld>
            <a:endParaRPr lang="en-US"/>
          </a:p>
        </p:txBody>
      </p:sp>
    </p:spTree>
    <p:extLst>
      <p:ext uri="{BB962C8B-B14F-4D97-AF65-F5344CB8AC3E}">
        <p14:creationId xmlns:p14="http://schemas.microsoft.com/office/powerpoint/2010/main" val="28899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9AC6B5-D01C-450A-9917-8A0929B7D610}" type="slidenum">
              <a:rPr lang="en-US" smtClean="0"/>
              <a:t>7</a:t>
            </a:fld>
            <a:endParaRPr lang="en-US"/>
          </a:p>
        </p:txBody>
      </p:sp>
    </p:spTree>
    <p:extLst>
      <p:ext uri="{BB962C8B-B14F-4D97-AF65-F5344CB8AC3E}">
        <p14:creationId xmlns:p14="http://schemas.microsoft.com/office/powerpoint/2010/main" val="505305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Ease transition to</a:t>
            </a:r>
            <a:r>
              <a:rPr lang="en-US" baseline="0" dirty="0" smtClean="0"/>
              <a:t> classes by providing stress-free experience in Bb…one less thing a student needs to worry about is where to find the syllabus, post a question, email instructor, </a:t>
            </a:r>
            <a:r>
              <a:rPr lang="en-US" baseline="0" dirty="0" err="1" smtClean="0"/>
              <a:t>etc</a:t>
            </a:r>
            <a:endParaRPr lang="en-US" baseline="0" dirty="0" smtClean="0"/>
          </a:p>
          <a:p>
            <a:endParaRPr lang="en-US" baseline="0" dirty="0" smtClean="0"/>
          </a:p>
          <a:p>
            <a:r>
              <a:rPr lang="en-US" baseline="0" dirty="0" smtClean="0"/>
              <a:t>Portal – use it, trust it, KNOW what is there</a:t>
            </a:r>
            <a:endParaRPr lang="en-US" dirty="0"/>
          </a:p>
        </p:txBody>
      </p:sp>
      <p:sp>
        <p:nvSpPr>
          <p:cNvPr id="4" name="Slide Number Placeholder 3"/>
          <p:cNvSpPr>
            <a:spLocks noGrp="1"/>
          </p:cNvSpPr>
          <p:nvPr>
            <p:ph type="sldNum" sz="quarter" idx="10"/>
          </p:nvPr>
        </p:nvSpPr>
        <p:spPr/>
        <p:txBody>
          <a:bodyPr/>
          <a:lstStyle/>
          <a:p>
            <a:fld id="{259AC6B5-D01C-450A-9917-8A0929B7D610}" type="slidenum">
              <a:rPr lang="en-US" smtClean="0"/>
              <a:t>8</a:t>
            </a:fld>
            <a:endParaRPr lang="en-US"/>
          </a:p>
        </p:txBody>
      </p:sp>
    </p:spTree>
    <p:extLst>
      <p:ext uri="{BB962C8B-B14F-4D97-AF65-F5344CB8AC3E}">
        <p14:creationId xmlns:p14="http://schemas.microsoft.com/office/powerpoint/2010/main" val="3382859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Pulled together pilot year within</a:t>
            </a:r>
            <a:r>
              <a:rPr lang="en-US" baseline="0" dirty="0" smtClean="0"/>
              <a:t> a couple of months, felt confident that we accomplished what we set out to do  BUT recognize that we need to build something for transfers</a:t>
            </a:r>
          </a:p>
          <a:p>
            <a:endParaRPr lang="en-US" baseline="0" dirty="0" smtClean="0"/>
          </a:p>
          <a:p>
            <a:r>
              <a:rPr lang="en-US" baseline="0" dirty="0" smtClean="0"/>
              <a:t>Launched spring 14 with both T and F – nightmare on which leaf was for what audience </a:t>
            </a:r>
            <a:r>
              <a:rPr lang="en-US" baseline="0" dirty="0" err="1" smtClean="0"/>
              <a:t>etc</a:t>
            </a:r>
            <a:r>
              <a:rPr lang="en-US" baseline="0" dirty="0" smtClean="0"/>
              <a:t>  PLUS transfers just did not participate</a:t>
            </a:r>
          </a:p>
          <a:p>
            <a:endParaRPr lang="en-US" baseline="0" dirty="0" smtClean="0"/>
          </a:p>
          <a:p>
            <a:r>
              <a:rPr lang="en-US" baseline="0" dirty="0" smtClean="0"/>
              <a:t>Fall 15 version (</a:t>
            </a:r>
            <a:r>
              <a:rPr lang="en-US" baseline="0" dirty="0" err="1" smtClean="0"/>
              <a:t>Sycamoreology</a:t>
            </a:r>
            <a:r>
              <a:rPr lang="en-US" baseline="0" dirty="0" smtClean="0"/>
              <a:t> 2.0)  is applicable to any student and may be just what is needed for Transfers to engage</a:t>
            </a:r>
            <a:endParaRPr lang="en-US" dirty="0"/>
          </a:p>
        </p:txBody>
      </p:sp>
      <p:sp>
        <p:nvSpPr>
          <p:cNvPr id="4" name="Slide Number Placeholder 3"/>
          <p:cNvSpPr>
            <a:spLocks noGrp="1"/>
          </p:cNvSpPr>
          <p:nvPr>
            <p:ph type="sldNum" sz="quarter" idx="10"/>
          </p:nvPr>
        </p:nvSpPr>
        <p:spPr/>
        <p:txBody>
          <a:bodyPr/>
          <a:lstStyle/>
          <a:p>
            <a:fld id="{259AC6B5-D01C-450A-9917-8A0929B7D610}" type="slidenum">
              <a:rPr lang="en-US" smtClean="0"/>
              <a:t>9</a:t>
            </a:fld>
            <a:endParaRPr lang="en-US"/>
          </a:p>
        </p:txBody>
      </p:sp>
    </p:spTree>
    <p:extLst>
      <p:ext uri="{BB962C8B-B14F-4D97-AF65-F5344CB8AC3E}">
        <p14:creationId xmlns:p14="http://schemas.microsoft.com/office/powerpoint/2010/main" val="816966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D4E8C2-898B-724E-95CC-EE818EFEC72D}"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3036592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D4E8C2-898B-724E-95CC-EE818EFEC72D}"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938538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D4E8C2-898B-724E-95CC-EE818EFEC72D}"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526810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D4E8C2-898B-724E-95CC-EE818EFEC72D}"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235713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D4E8C2-898B-724E-95CC-EE818EFEC72D}"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2529526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D4E8C2-898B-724E-95CC-EE818EFEC72D}"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48488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D4E8C2-898B-724E-95CC-EE818EFEC72D}" type="datetimeFigureOut">
              <a:rPr lang="en-US" smtClean="0"/>
              <a:t>3/18/2015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2901584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D4E8C2-898B-724E-95CC-EE818EFEC72D}" type="datetimeFigureOut">
              <a:rPr lang="en-US" smtClean="0"/>
              <a:t>3/18/2015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3453387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4E8C2-898B-724E-95CC-EE818EFEC72D}" type="datetimeFigureOut">
              <a:rPr lang="en-US" smtClean="0"/>
              <a:t>3/18/2015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1088461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4E8C2-898B-724E-95CC-EE818EFEC72D}"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302279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4E8C2-898B-724E-95CC-EE818EFEC72D}"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133861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D4E8C2-898B-724E-95CC-EE818EFEC72D}" type="datetimeFigureOut">
              <a:rPr lang="en-US" smtClean="0"/>
              <a:t>3/18/2015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281753-2F40-6C4A-AEB2-6E55034980A5}" type="slidenum">
              <a:rPr lang="en-US" smtClean="0"/>
              <a:t>‹#›</a:t>
            </a:fld>
            <a:endParaRPr lang="en-US"/>
          </a:p>
        </p:txBody>
      </p:sp>
    </p:spTree>
    <p:extLst>
      <p:ext uri="{BB962C8B-B14F-4D97-AF65-F5344CB8AC3E}">
        <p14:creationId xmlns:p14="http://schemas.microsoft.com/office/powerpoint/2010/main" val="2659394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1" descr="campus1.jpg"/>
          <p:cNvPicPr>
            <a:picLocks noChangeAspect="1"/>
          </p:cNvPicPr>
          <p:nvPr/>
        </p:nvPicPr>
        <p:blipFill>
          <a:blip r:embed="rId3" cstate="print"/>
          <a:srcRect t="9454"/>
          <a:stretch>
            <a:fillRect/>
          </a:stretch>
        </p:blipFill>
        <p:spPr bwMode="auto">
          <a:xfrm>
            <a:off x="4572000" y="1"/>
            <a:ext cx="4572000" cy="2919341"/>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b="1788"/>
          <a:stretch>
            <a:fillRect/>
          </a:stretch>
        </p:blipFill>
        <p:spPr bwMode="auto">
          <a:xfrm>
            <a:off x="0" y="0"/>
            <a:ext cx="4495800" cy="6858000"/>
          </a:xfrm>
          <a:prstGeom prst="rect">
            <a:avLst/>
          </a:prstGeom>
          <a:noFill/>
          <a:ln w="9525">
            <a:noFill/>
            <a:miter lim="800000"/>
            <a:headEnd/>
            <a:tailEnd/>
          </a:ln>
          <a:effectLst/>
        </p:spPr>
      </p:pic>
      <p:cxnSp>
        <p:nvCxnSpPr>
          <p:cNvPr id="11" name="Straight Connector 10"/>
          <p:cNvCxnSpPr/>
          <p:nvPr/>
        </p:nvCxnSpPr>
        <p:spPr>
          <a:xfrm rot="5400000">
            <a:off x="1066800" y="3429000"/>
            <a:ext cx="6858000" cy="0"/>
          </a:xfrm>
          <a:prstGeom prst="line">
            <a:avLst/>
          </a:prstGeom>
          <a:ln w="1778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90800" y="2895601"/>
            <a:ext cx="6553200" cy="907197"/>
          </a:xfrm>
          <a:prstGeom prst="rect">
            <a:avLst/>
          </a:prstGeom>
          <a:solidFill>
            <a:srgbClr val="0F5BCB">
              <a:alpha val="96000"/>
            </a:srgbClr>
          </a:solidFill>
          <a:ln w="38100">
            <a:solidFill>
              <a:schemeClr val="tx2"/>
            </a:solidFill>
          </a:ln>
        </p:spPr>
        <p:txBody>
          <a:bodyPr wrap="square" lIns="0" tIns="91440" rIns="0" bIns="182880" rtlCol="0" anchor="ctr" anchorCtr="1">
            <a:noAutofit/>
          </a:bodyPr>
          <a:lstStyle/>
          <a:p>
            <a:pPr algn="ctr"/>
            <a:r>
              <a:rPr lang="en-US" sz="4800" i="1" spc="-90" dirty="0" smtClean="0">
                <a:solidFill>
                  <a:prstClr val="white"/>
                </a:solidFill>
                <a:latin typeface="FrankRuehl" panose="020E0503060101010101" pitchFamily="34" charset="-79"/>
                <a:cs typeface="FrankRuehl" panose="020E0503060101010101" pitchFamily="34" charset="-79"/>
              </a:rPr>
              <a:t>The </a:t>
            </a:r>
            <a:r>
              <a:rPr lang="en-US" sz="4800" i="1" spc="-250" dirty="0" smtClean="0">
                <a:solidFill>
                  <a:prstClr val="white"/>
                </a:solidFill>
                <a:latin typeface="FrankRuehl" panose="020E0503060101010101" pitchFamily="34" charset="-79"/>
                <a:cs typeface="FrankRuehl" panose="020E0503060101010101" pitchFamily="34" charset="-79"/>
              </a:rPr>
              <a:t>Pa</a:t>
            </a:r>
            <a:r>
              <a:rPr lang="en-US" sz="4800" i="1" spc="-90" dirty="0" smtClean="0">
                <a:solidFill>
                  <a:prstClr val="white"/>
                </a:solidFill>
                <a:latin typeface="FrankRuehl" panose="020E0503060101010101" pitchFamily="34" charset="-79"/>
                <a:cs typeface="FrankRuehl" panose="020E0503060101010101" pitchFamily="34" charset="-79"/>
              </a:rPr>
              <a:t>thway to </a:t>
            </a:r>
            <a:r>
              <a:rPr lang="en-US" sz="4800" i="1" spc="-400" dirty="0" smtClean="0">
                <a:solidFill>
                  <a:prstClr val="white"/>
                </a:solidFill>
                <a:latin typeface="FrankRuehl" panose="020E0503060101010101" pitchFamily="34" charset="-79"/>
                <a:cs typeface="FrankRuehl" panose="020E0503060101010101" pitchFamily="34" charset="-79"/>
              </a:rPr>
              <a:t>Su</a:t>
            </a:r>
            <a:r>
              <a:rPr lang="en-US" sz="4800" i="1" spc="-90" dirty="0" smtClean="0">
                <a:solidFill>
                  <a:prstClr val="white"/>
                </a:solidFill>
                <a:latin typeface="FrankRuehl" panose="020E0503060101010101" pitchFamily="34" charset="-79"/>
                <a:cs typeface="FrankRuehl" panose="020E0503060101010101" pitchFamily="34" charset="-79"/>
              </a:rPr>
              <a:t>ccess</a:t>
            </a:r>
            <a:endParaRPr lang="en-US" sz="4800" i="1" spc="-90" dirty="0">
              <a:solidFill>
                <a:prstClr val="white"/>
              </a:solidFill>
              <a:latin typeface="FrankRuehl" panose="020E0503060101010101" pitchFamily="34" charset="-79"/>
              <a:cs typeface="FrankRuehl" panose="020E0503060101010101" pitchFamily="34" charset="-79"/>
            </a:endParaRPr>
          </a:p>
        </p:txBody>
      </p:sp>
      <p:sp>
        <p:nvSpPr>
          <p:cNvPr id="10" name="TextBox 9"/>
          <p:cNvSpPr txBox="1"/>
          <p:nvPr/>
        </p:nvSpPr>
        <p:spPr>
          <a:xfrm>
            <a:off x="4648200" y="4572000"/>
            <a:ext cx="4495800" cy="913070"/>
          </a:xfrm>
          <a:prstGeom prst="rect">
            <a:avLst/>
          </a:prstGeom>
          <a:noFill/>
        </p:spPr>
        <p:txBody>
          <a:bodyPr wrap="square" rtlCol="0">
            <a:spAutoFit/>
          </a:bodyPr>
          <a:lstStyle/>
          <a:p>
            <a:pPr algn="ctr">
              <a:lnSpc>
                <a:spcPts val="3200"/>
              </a:lnSpc>
            </a:pPr>
            <a:r>
              <a:rPr lang="en-US" sz="2400" b="1" dirty="0" err="1" smtClean="0">
                <a:solidFill>
                  <a:srgbClr val="00539C"/>
                </a:solidFill>
                <a:latin typeface="+mj-lt"/>
              </a:rPr>
              <a:t>Sycamoreology</a:t>
            </a:r>
            <a:endParaRPr lang="en-US" sz="2400" b="1" dirty="0" smtClean="0">
              <a:solidFill>
                <a:srgbClr val="00539C"/>
              </a:solidFill>
              <a:latin typeface="+mj-lt"/>
            </a:endParaRPr>
          </a:p>
          <a:p>
            <a:pPr algn="ctr">
              <a:lnSpc>
                <a:spcPts val="3200"/>
              </a:lnSpc>
            </a:pPr>
            <a:endParaRPr lang="en-US" sz="2400" dirty="0"/>
          </a:p>
        </p:txBody>
      </p:sp>
      <p:sp>
        <p:nvSpPr>
          <p:cNvPr id="12" name="TextBox 11"/>
          <p:cNvSpPr txBox="1"/>
          <p:nvPr/>
        </p:nvSpPr>
        <p:spPr>
          <a:xfrm>
            <a:off x="4648200" y="3962400"/>
            <a:ext cx="4495800" cy="508473"/>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Goal 1 – Initiative 11C</a:t>
            </a:r>
            <a:endParaRPr lang="en-US" sz="2400" dirty="0"/>
          </a:p>
        </p:txBody>
      </p:sp>
      <p:pic>
        <p:nvPicPr>
          <p:cNvPr id="2" name="Picture 1"/>
          <p:cNvPicPr>
            <a:picLocks noChangeAspect="1"/>
          </p:cNvPicPr>
          <p:nvPr/>
        </p:nvPicPr>
        <p:blipFill>
          <a:blip r:embed="rId5"/>
          <a:stretch>
            <a:fillRect/>
          </a:stretch>
        </p:blipFill>
        <p:spPr>
          <a:xfrm>
            <a:off x="6896100" y="6250723"/>
            <a:ext cx="1905000" cy="447675"/>
          </a:xfrm>
          <a:prstGeom prst="rect">
            <a:avLst/>
          </a:prstGeom>
        </p:spPr>
      </p:pic>
    </p:spTree>
    <p:extLst>
      <p:ext uri="{BB962C8B-B14F-4D97-AF65-F5344CB8AC3E}">
        <p14:creationId xmlns:p14="http://schemas.microsoft.com/office/powerpoint/2010/main" val="79811569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457200" y="925285"/>
            <a:ext cx="8229600" cy="870857"/>
          </a:xfrm>
        </p:spPr>
        <p:txBody>
          <a:bodyPr>
            <a:normAutofit fontScale="90000"/>
          </a:bodyPr>
          <a:lstStyle/>
          <a:p>
            <a:r>
              <a:rPr lang="en-US" dirty="0" smtClean="0">
                <a:solidFill>
                  <a:schemeClr val="bg1"/>
                </a:solidFill>
              </a:rPr>
              <a:t>Baseline Recommendation</a:t>
            </a:r>
            <a:br>
              <a:rPr lang="en-US" dirty="0" smtClean="0">
                <a:solidFill>
                  <a:schemeClr val="bg1"/>
                </a:solidFill>
              </a:rPr>
            </a:br>
            <a:endParaRPr lang="en-US" dirty="0">
              <a:solidFill>
                <a:schemeClr val="bg1"/>
              </a:solidFill>
            </a:endParaRPr>
          </a:p>
        </p:txBody>
      </p:sp>
      <p:sp>
        <p:nvSpPr>
          <p:cNvPr id="6" name="Content Placeholder 5"/>
          <p:cNvSpPr>
            <a:spLocks noGrp="1"/>
          </p:cNvSpPr>
          <p:nvPr>
            <p:ph idx="1"/>
          </p:nvPr>
        </p:nvSpPr>
        <p:spPr>
          <a:xfrm>
            <a:off x="457200" y="1948543"/>
            <a:ext cx="8229600" cy="3875314"/>
          </a:xfrm>
        </p:spPr>
        <p:txBody>
          <a:bodyPr/>
          <a:lstStyle/>
          <a:p>
            <a:r>
              <a:rPr lang="en-US" dirty="0">
                <a:solidFill>
                  <a:schemeClr val="bg1"/>
                </a:solidFill>
              </a:rPr>
              <a:t>Has this initiative been sufficiently integrated into your operations?</a:t>
            </a:r>
            <a:endParaRPr lang="en-US" dirty="0"/>
          </a:p>
        </p:txBody>
      </p:sp>
    </p:spTree>
    <p:extLst>
      <p:ext uri="{BB962C8B-B14F-4D97-AF65-F5344CB8AC3E}">
        <p14:creationId xmlns:p14="http://schemas.microsoft.com/office/powerpoint/2010/main" val="1446914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457200" y="925285"/>
            <a:ext cx="8229600" cy="870857"/>
          </a:xfrm>
        </p:spPr>
        <p:txBody>
          <a:bodyPr>
            <a:normAutofit/>
          </a:bodyPr>
          <a:lstStyle/>
          <a:p>
            <a:r>
              <a:rPr lang="en-US" dirty="0">
                <a:solidFill>
                  <a:schemeClr val="bg1"/>
                </a:solidFill>
              </a:rPr>
              <a:t>Opportunities for Collaborations</a:t>
            </a:r>
          </a:p>
        </p:txBody>
      </p:sp>
      <p:sp>
        <p:nvSpPr>
          <p:cNvPr id="6" name="Content Placeholder 5"/>
          <p:cNvSpPr>
            <a:spLocks noGrp="1"/>
          </p:cNvSpPr>
          <p:nvPr>
            <p:ph idx="1"/>
          </p:nvPr>
        </p:nvSpPr>
        <p:spPr>
          <a:xfrm>
            <a:off x="457200" y="1948543"/>
            <a:ext cx="8229600" cy="3875314"/>
          </a:xfrm>
        </p:spPr>
        <p:txBody>
          <a:bodyPr/>
          <a:lstStyle/>
          <a:p>
            <a:r>
              <a:rPr lang="en-US" dirty="0" smtClean="0">
                <a:solidFill>
                  <a:schemeClr val="bg1"/>
                </a:solidFill>
              </a:rPr>
              <a:t>Sycamore Express leadership team would need to collaborate with NSTP for content</a:t>
            </a:r>
            <a:endParaRPr lang="en-US" dirty="0">
              <a:solidFill>
                <a:schemeClr val="bg1"/>
              </a:solidFill>
            </a:endParaRPr>
          </a:p>
        </p:txBody>
      </p:sp>
    </p:spTree>
    <p:extLst>
      <p:ext uri="{BB962C8B-B14F-4D97-AF65-F5344CB8AC3E}">
        <p14:creationId xmlns:p14="http://schemas.microsoft.com/office/powerpoint/2010/main" val="1715095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457200" y="925285"/>
            <a:ext cx="8229600" cy="870857"/>
          </a:xfrm>
        </p:spPr>
        <p:txBody>
          <a:bodyPr>
            <a:normAutofit/>
          </a:bodyPr>
          <a:lstStyle/>
          <a:p>
            <a:r>
              <a:rPr lang="en-US" dirty="0" smtClean="0">
                <a:solidFill>
                  <a:schemeClr val="bg1"/>
                </a:solidFill>
              </a:rPr>
              <a:t>Questions?</a:t>
            </a:r>
            <a:endParaRPr lang="en-US" dirty="0">
              <a:solidFill>
                <a:schemeClr val="bg1"/>
              </a:solidFill>
            </a:endParaRPr>
          </a:p>
        </p:txBody>
      </p:sp>
      <p:sp>
        <p:nvSpPr>
          <p:cNvPr id="6" name="Content Placeholder 5"/>
          <p:cNvSpPr>
            <a:spLocks noGrp="1"/>
          </p:cNvSpPr>
          <p:nvPr>
            <p:ph idx="1"/>
          </p:nvPr>
        </p:nvSpPr>
        <p:spPr>
          <a:xfrm>
            <a:off x="457200" y="1948543"/>
            <a:ext cx="8229600" cy="3875314"/>
          </a:xfrm>
        </p:spPr>
        <p:txBody>
          <a:bodyPr/>
          <a:lstStyle/>
          <a:p>
            <a:pPr marL="0" indent="0" algn="ctr">
              <a:buNone/>
            </a:pPr>
            <a:endParaRPr lang="en-US" dirty="0" smtClean="0">
              <a:solidFill>
                <a:schemeClr val="bg1"/>
              </a:solidFill>
            </a:endParaRPr>
          </a:p>
          <a:p>
            <a:pPr marL="0" indent="0" algn="ctr">
              <a:buNone/>
            </a:pPr>
            <a:r>
              <a:rPr lang="en-US" dirty="0" err="1" smtClean="0">
                <a:solidFill>
                  <a:schemeClr val="bg1"/>
                </a:solidFill>
              </a:rPr>
              <a:t>Sycamoreology</a:t>
            </a:r>
            <a:endParaRPr lang="en-US" dirty="0" smtClean="0">
              <a:solidFill>
                <a:schemeClr val="bg1"/>
              </a:solidFill>
            </a:endParaRPr>
          </a:p>
          <a:p>
            <a:pPr marL="0" indent="0" algn="ctr">
              <a:buNone/>
            </a:pPr>
            <a:r>
              <a:rPr lang="en-US" dirty="0">
                <a:solidFill>
                  <a:schemeClr val="bg1"/>
                </a:solidFill>
              </a:rPr>
              <a:t>Dom </a:t>
            </a:r>
            <a:r>
              <a:rPr lang="en-US" dirty="0" err="1">
                <a:solidFill>
                  <a:schemeClr val="bg1"/>
                </a:solidFill>
              </a:rPr>
              <a:t>Nepote</a:t>
            </a:r>
            <a:r>
              <a:rPr lang="en-US" dirty="0">
                <a:solidFill>
                  <a:schemeClr val="bg1"/>
                </a:solidFill>
              </a:rPr>
              <a:t>: Domenic.Nepote@indstate.edu</a:t>
            </a:r>
          </a:p>
          <a:p>
            <a:pPr marL="0" indent="0" algn="ctr">
              <a:buNone/>
            </a:pPr>
            <a:r>
              <a:rPr lang="en-US" dirty="0">
                <a:solidFill>
                  <a:schemeClr val="bg1"/>
                </a:solidFill>
              </a:rPr>
              <a:t>Melissa Hughes: Melissa.Hughes@indstate.edu</a:t>
            </a:r>
          </a:p>
          <a:p>
            <a:pPr marL="0" indent="0" algn="ctr">
              <a:buNone/>
            </a:pPr>
            <a:r>
              <a:rPr lang="en-US" dirty="0">
                <a:solidFill>
                  <a:schemeClr val="bg1"/>
                </a:solidFill>
              </a:rPr>
              <a:t>Ann Malloy: Ann.Malloy@indstate.edu</a:t>
            </a:r>
          </a:p>
        </p:txBody>
      </p:sp>
    </p:spTree>
    <p:extLst>
      <p:ext uri="{BB962C8B-B14F-4D97-AF65-F5344CB8AC3E}">
        <p14:creationId xmlns:p14="http://schemas.microsoft.com/office/powerpoint/2010/main" val="702902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457200" y="925285"/>
            <a:ext cx="8229600" cy="870857"/>
          </a:xfrm>
        </p:spPr>
        <p:txBody>
          <a:bodyPr>
            <a:normAutofit fontScale="90000"/>
          </a:bodyPr>
          <a:lstStyle/>
          <a:p>
            <a:r>
              <a:rPr lang="en-US" dirty="0" smtClean="0">
                <a:solidFill>
                  <a:schemeClr val="bg1">
                    <a:lumMod val="95000"/>
                  </a:schemeClr>
                </a:solidFill>
              </a:rPr>
              <a:t>Accomplishments </a:t>
            </a:r>
            <a:r>
              <a:rPr lang="en-US" dirty="0">
                <a:solidFill>
                  <a:schemeClr val="bg1">
                    <a:lumMod val="95000"/>
                  </a:schemeClr>
                </a:solidFill>
              </a:rPr>
              <a:t>Since </a:t>
            </a:r>
            <a:r>
              <a:rPr lang="en-US" dirty="0" smtClean="0">
                <a:solidFill>
                  <a:schemeClr val="bg1">
                    <a:lumMod val="95000"/>
                  </a:schemeClr>
                </a:solidFill>
              </a:rPr>
              <a:t/>
            </a:r>
            <a:br>
              <a:rPr lang="en-US" dirty="0" smtClean="0">
                <a:solidFill>
                  <a:schemeClr val="bg1">
                    <a:lumMod val="95000"/>
                  </a:schemeClr>
                </a:solidFill>
              </a:rPr>
            </a:br>
            <a:r>
              <a:rPr lang="en-US" dirty="0" smtClean="0">
                <a:solidFill>
                  <a:schemeClr val="bg1">
                    <a:lumMod val="95000"/>
                  </a:schemeClr>
                </a:solidFill>
              </a:rPr>
              <a:t>2013-14 </a:t>
            </a:r>
            <a:r>
              <a:rPr lang="en-US" dirty="0">
                <a:solidFill>
                  <a:schemeClr val="bg1">
                    <a:lumMod val="95000"/>
                  </a:schemeClr>
                </a:solidFill>
              </a:rPr>
              <a:t>Report</a:t>
            </a:r>
          </a:p>
        </p:txBody>
      </p:sp>
      <p:sp>
        <p:nvSpPr>
          <p:cNvPr id="6" name="Content Placeholder 5"/>
          <p:cNvSpPr>
            <a:spLocks noGrp="1"/>
          </p:cNvSpPr>
          <p:nvPr>
            <p:ph idx="1"/>
          </p:nvPr>
        </p:nvSpPr>
        <p:spPr>
          <a:xfrm>
            <a:off x="457200" y="1948543"/>
            <a:ext cx="8229600" cy="3875314"/>
          </a:xfrm>
        </p:spPr>
        <p:txBody>
          <a:bodyPr/>
          <a:lstStyle/>
          <a:p>
            <a:r>
              <a:rPr lang="en-US" dirty="0" smtClean="0">
                <a:solidFill>
                  <a:schemeClr val="bg1"/>
                </a:solidFill>
              </a:rPr>
              <a:t>1,500 students accessed Blackboard prior to start of Fall 2014</a:t>
            </a:r>
          </a:p>
          <a:p>
            <a:r>
              <a:rPr lang="en-US" dirty="0" smtClean="0">
                <a:solidFill>
                  <a:schemeClr val="bg1"/>
                </a:solidFill>
              </a:rPr>
              <a:t>65.8% retention rate of those who accessed </a:t>
            </a:r>
            <a:r>
              <a:rPr lang="en-US" dirty="0" err="1" smtClean="0">
                <a:solidFill>
                  <a:schemeClr val="bg1"/>
                </a:solidFill>
              </a:rPr>
              <a:t>Sycamoreology</a:t>
            </a:r>
            <a:r>
              <a:rPr lang="en-US" dirty="0" smtClean="0">
                <a:solidFill>
                  <a:schemeClr val="bg1"/>
                </a:solidFill>
              </a:rPr>
              <a:t> that retained to Year 2</a:t>
            </a:r>
            <a:endParaRPr lang="en-US" dirty="0">
              <a:solidFill>
                <a:schemeClr val="bg1"/>
              </a:solidFill>
            </a:endParaRPr>
          </a:p>
        </p:txBody>
      </p:sp>
      <p:pic>
        <p:nvPicPr>
          <p:cNvPr id="1026" name="Picture 2" descr="sycamoreology-bad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94500" y="3866696"/>
            <a:ext cx="1892300" cy="187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030073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457200" y="925285"/>
            <a:ext cx="8229600" cy="870857"/>
          </a:xfrm>
        </p:spPr>
        <p:txBody>
          <a:bodyPr>
            <a:normAutofit/>
          </a:bodyPr>
          <a:lstStyle/>
          <a:p>
            <a:r>
              <a:rPr lang="en-US" dirty="0">
                <a:solidFill>
                  <a:schemeClr val="bg1">
                    <a:lumMod val="95000"/>
                  </a:schemeClr>
                </a:solidFill>
              </a:rPr>
              <a:t>Benchmark Table</a:t>
            </a:r>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1979420582"/>
              </p:ext>
            </p:extLst>
          </p:nvPr>
        </p:nvGraphicFramePr>
        <p:xfrm>
          <a:off x="1466850" y="1955549"/>
          <a:ext cx="6210300" cy="3244498"/>
        </p:xfrm>
        <a:graphic>
          <a:graphicData uri="http://schemas.openxmlformats.org/drawingml/2006/table">
            <a:tbl>
              <a:tblPr firstRow="1" firstCol="1" bandRow="1">
                <a:tableStyleId>{5C22544A-7EE6-4342-B048-85BDC9FD1C3A}</a:tableStyleId>
              </a:tblPr>
              <a:tblGrid>
                <a:gridCol w="3810000"/>
                <a:gridCol w="596900"/>
                <a:gridCol w="596900"/>
                <a:gridCol w="596900"/>
                <a:gridCol w="609600"/>
              </a:tblGrid>
              <a:tr h="448435">
                <a:tc>
                  <a:txBody>
                    <a:bodyPr/>
                    <a:lstStyle/>
                    <a:p>
                      <a:pPr marL="0" marR="0">
                        <a:lnSpc>
                          <a:spcPct val="115000"/>
                        </a:lnSpc>
                        <a:spcBef>
                          <a:spcPts val="0"/>
                        </a:spcBef>
                        <a:spcAft>
                          <a:spcPts val="0"/>
                        </a:spcAft>
                      </a:pPr>
                      <a:r>
                        <a:rPr lang="en-US" sz="1100">
                          <a:effectLst/>
                        </a:rPr>
                        <a:t>Initiative Benchmarks</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FY 2014G</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FY 2014A</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FY 2015G</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FY 2015A </a:t>
                      </a:r>
                      <a:endParaRPr lang="en-US" sz="1100">
                        <a:effectLst/>
                        <a:latin typeface="Calibri"/>
                        <a:ea typeface="Calibri"/>
                        <a:cs typeface="Times New Roman"/>
                      </a:endParaRPr>
                    </a:p>
                  </a:txBody>
                  <a:tcPr marL="68580" marR="68580" marT="0" marB="0" anchor="b"/>
                </a:tc>
              </a:tr>
              <a:tr h="228250">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nchor="b"/>
                </a:tc>
              </a:tr>
              <a:tr h="684750">
                <a:tc>
                  <a:txBody>
                    <a:bodyPr/>
                    <a:lstStyle/>
                    <a:p>
                      <a:pPr marL="0" marR="0">
                        <a:lnSpc>
                          <a:spcPct val="115000"/>
                        </a:lnSpc>
                        <a:spcBef>
                          <a:spcPts val="0"/>
                        </a:spcBef>
                        <a:spcAft>
                          <a:spcPts val="0"/>
                        </a:spcAft>
                      </a:pPr>
                      <a:r>
                        <a:rPr lang="en-US" sz="1100">
                          <a:effectLst/>
                        </a:rPr>
                        <a:t>Number of unique IDs utilizing Blackboard in conjunction with Sycamoreology  (as of fall official count date within the FY - 991s collected)</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500</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1,671</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1,700</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1,500</a:t>
                      </a:r>
                      <a:endParaRPr lang="en-US" sz="1100">
                        <a:effectLst/>
                        <a:latin typeface="Calibri"/>
                        <a:ea typeface="Calibri"/>
                        <a:cs typeface="Times New Roman"/>
                      </a:endParaRPr>
                    </a:p>
                  </a:txBody>
                  <a:tcPr marL="68580" marR="68580" marT="0" marB="0" anchor="b"/>
                </a:tc>
              </a:tr>
              <a:tr h="456500">
                <a:tc>
                  <a:txBody>
                    <a:bodyPr/>
                    <a:lstStyle/>
                    <a:p>
                      <a:pPr marL="0" marR="0">
                        <a:lnSpc>
                          <a:spcPct val="115000"/>
                        </a:lnSpc>
                        <a:spcBef>
                          <a:spcPts val="0"/>
                        </a:spcBef>
                        <a:spcAft>
                          <a:spcPts val="0"/>
                        </a:spcAft>
                      </a:pPr>
                      <a:r>
                        <a:rPr lang="en-US" sz="1100">
                          <a:effectLst/>
                        </a:rPr>
                        <a:t>Number of students taking on-line information based quizzes (as of fall office count date within the FY)</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300</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835</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850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N/A</a:t>
                      </a:r>
                      <a:endParaRPr lang="en-US" sz="1100">
                        <a:effectLst/>
                        <a:latin typeface="Calibri"/>
                        <a:ea typeface="Calibri"/>
                        <a:cs typeface="Times New Roman"/>
                      </a:endParaRPr>
                    </a:p>
                  </a:txBody>
                  <a:tcPr marL="68580" marR="68580" marT="0" marB="0" anchor="b"/>
                </a:tc>
              </a:tr>
              <a:tr h="513563">
                <a:tc>
                  <a:txBody>
                    <a:bodyPr/>
                    <a:lstStyle/>
                    <a:p>
                      <a:pPr marL="0" marR="0">
                        <a:lnSpc>
                          <a:spcPct val="115000"/>
                        </a:lnSpc>
                        <a:spcBef>
                          <a:spcPts val="0"/>
                        </a:spcBef>
                        <a:spcAft>
                          <a:spcPts val="0"/>
                        </a:spcAft>
                      </a:pPr>
                      <a:r>
                        <a:rPr lang="en-US" sz="1100">
                          <a:effectLst/>
                        </a:rPr>
                        <a:t>Percentage of students that accessed Blackboard in association with Sycamoreology that retained to Year 2</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66%</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65.8%</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67.0%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TBC</a:t>
                      </a:r>
                      <a:endParaRPr lang="en-US" sz="1100">
                        <a:effectLst/>
                        <a:latin typeface="Calibri"/>
                        <a:ea typeface="Calibri"/>
                        <a:cs typeface="Times New Roman"/>
                      </a:endParaRPr>
                    </a:p>
                  </a:txBody>
                  <a:tcPr marL="68580" marR="68580" marT="0" marB="0" anchor="b"/>
                </a:tc>
              </a:tr>
              <a:tr h="456500">
                <a:tc>
                  <a:txBody>
                    <a:bodyPr/>
                    <a:lstStyle/>
                    <a:p>
                      <a:pPr marL="0" marR="0">
                        <a:lnSpc>
                          <a:spcPct val="115000"/>
                        </a:lnSpc>
                        <a:spcBef>
                          <a:spcPts val="0"/>
                        </a:spcBef>
                        <a:spcAft>
                          <a:spcPts val="0"/>
                        </a:spcAft>
                      </a:pPr>
                      <a:r>
                        <a:rPr lang="en-US" sz="1100">
                          <a:effectLst/>
                        </a:rPr>
                        <a:t>Number of students taking the math placement test by June 1 preceding the FY, that subsequently enroll</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900</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972</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1,000</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834</a:t>
                      </a:r>
                      <a:endParaRPr lang="en-US" sz="1100">
                        <a:effectLst/>
                        <a:latin typeface="Calibri"/>
                        <a:ea typeface="Calibri"/>
                        <a:cs typeface="Times New Roman"/>
                      </a:endParaRPr>
                    </a:p>
                  </a:txBody>
                  <a:tcPr marL="68580" marR="68580" marT="0" marB="0" anchor="b"/>
                </a:tc>
              </a:tr>
              <a:tr h="456500">
                <a:tc>
                  <a:txBody>
                    <a:bodyPr/>
                    <a:lstStyle/>
                    <a:p>
                      <a:pPr marL="0" marR="0">
                        <a:lnSpc>
                          <a:spcPct val="115000"/>
                        </a:lnSpc>
                        <a:spcBef>
                          <a:spcPts val="0"/>
                        </a:spcBef>
                        <a:spcAft>
                          <a:spcPts val="0"/>
                        </a:spcAft>
                      </a:pPr>
                      <a:r>
                        <a:rPr lang="en-US" sz="1100">
                          <a:effectLst/>
                        </a:rPr>
                        <a:t>Number of students submitting immunization documents by June 1 preceding the FY, regardless of subsequent enrollment</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150</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217</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230</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644</a:t>
                      </a:r>
                      <a:endParaRPr lang="en-US" sz="11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1016052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457200" y="925285"/>
            <a:ext cx="8229600" cy="870857"/>
          </a:xfrm>
        </p:spPr>
        <p:txBody>
          <a:bodyPr>
            <a:normAutofit/>
          </a:bodyPr>
          <a:lstStyle/>
          <a:p>
            <a:r>
              <a:rPr lang="en-US" dirty="0">
                <a:solidFill>
                  <a:schemeClr val="bg1"/>
                </a:solidFill>
              </a:rPr>
              <a:t>Budget Summary</a:t>
            </a:r>
          </a:p>
        </p:txBody>
      </p:sp>
      <p:sp>
        <p:nvSpPr>
          <p:cNvPr id="6" name="Content Placeholder 5"/>
          <p:cNvSpPr>
            <a:spLocks noGrp="1"/>
          </p:cNvSpPr>
          <p:nvPr>
            <p:ph idx="1"/>
          </p:nvPr>
        </p:nvSpPr>
        <p:spPr>
          <a:xfrm>
            <a:off x="457200" y="1948543"/>
            <a:ext cx="8229600" cy="3875314"/>
          </a:xfrm>
        </p:spPr>
        <p:txBody>
          <a:bodyPr>
            <a:normAutofit lnSpcReduction="10000"/>
          </a:bodyPr>
          <a:lstStyle/>
          <a:p>
            <a:r>
              <a:rPr lang="en-US" dirty="0">
                <a:solidFill>
                  <a:schemeClr val="bg1"/>
                </a:solidFill>
              </a:rPr>
              <a:t>Total funding allocation for </a:t>
            </a:r>
            <a:r>
              <a:rPr lang="en-US" dirty="0" smtClean="0">
                <a:solidFill>
                  <a:schemeClr val="bg1"/>
                </a:solidFill>
              </a:rPr>
              <a:t>2014-15: $20,000</a:t>
            </a:r>
            <a:endParaRPr lang="en-US" dirty="0">
              <a:solidFill>
                <a:schemeClr val="bg1"/>
              </a:solidFill>
            </a:endParaRPr>
          </a:p>
          <a:p>
            <a:r>
              <a:rPr lang="en-US" dirty="0">
                <a:solidFill>
                  <a:schemeClr val="bg1"/>
                </a:solidFill>
              </a:rPr>
              <a:t>Expenses as of report </a:t>
            </a:r>
            <a:r>
              <a:rPr lang="en-US" dirty="0" smtClean="0">
                <a:solidFill>
                  <a:schemeClr val="bg1"/>
                </a:solidFill>
              </a:rPr>
              <a:t>date: $6,916</a:t>
            </a:r>
          </a:p>
          <a:p>
            <a:pPr lvl="1"/>
            <a:r>
              <a:rPr lang="en-US" dirty="0" smtClean="0">
                <a:solidFill>
                  <a:schemeClr val="bg1"/>
                </a:solidFill>
              </a:rPr>
              <a:t>Expenditures: $6,916</a:t>
            </a:r>
          </a:p>
          <a:p>
            <a:pPr lvl="1"/>
            <a:r>
              <a:rPr lang="en-US" dirty="0" smtClean="0">
                <a:solidFill>
                  <a:schemeClr val="bg1"/>
                </a:solidFill>
              </a:rPr>
              <a:t>Encumbered costs: $0</a:t>
            </a:r>
          </a:p>
          <a:p>
            <a:r>
              <a:rPr lang="en-US" dirty="0" smtClean="0">
                <a:solidFill>
                  <a:schemeClr val="bg1"/>
                </a:solidFill>
              </a:rPr>
              <a:t>Anticipated </a:t>
            </a:r>
            <a:r>
              <a:rPr lang="en-US" dirty="0">
                <a:solidFill>
                  <a:schemeClr val="bg1"/>
                </a:solidFill>
              </a:rPr>
              <a:t>remainder June 30, </a:t>
            </a:r>
            <a:r>
              <a:rPr lang="en-US" dirty="0" smtClean="0">
                <a:solidFill>
                  <a:schemeClr val="bg1"/>
                </a:solidFill>
              </a:rPr>
              <a:t>2015: $12,184</a:t>
            </a:r>
          </a:p>
          <a:p>
            <a:pPr lvl="1"/>
            <a:r>
              <a:rPr lang="en-US" dirty="0" smtClean="0">
                <a:solidFill>
                  <a:schemeClr val="bg1"/>
                </a:solidFill>
              </a:rPr>
              <a:t>Residual dollars ($6,050) must exist at June 30, 2015, in order to close out the program now underway that will cross into FY 2016</a:t>
            </a:r>
            <a:endParaRPr lang="en-US" dirty="0">
              <a:solidFill>
                <a:schemeClr val="bg1"/>
              </a:solidFill>
            </a:endParaRPr>
          </a:p>
          <a:p>
            <a:endParaRPr lang="en-US" dirty="0"/>
          </a:p>
        </p:txBody>
      </p:sp>
    </p:spTree>
    <p:extLst>
      <p:ext uri="{BB962C8B-B14F-4D97-AF65-F5344CB8AC3E}">
        <p14:creationId xmlns:p14="http://schemas.microsoft.com/office/powerpoint/2010/main" val="3767261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457200" y="1295400"/>
            <a:ext cx="8229600" cy="500742"/>
          </a:xfrm>
        </p:spPr>
        <p:txBody>
          <a:bodyPr>
            <a:normAutofit fontScale="90000"/>
          </a:bodyPr>
          <a:lstStyle/>
          <a:p>
            <a:r>
              <a:rPr lang="en-US" dirty="0" smtClean="0">
                <a:solidFill>
                  <a:schemeClr val="bg1"/>
                </a:solidFill>
              </a:rPr>
              <a:t>Accomplishments Since Plan Inception</a:t>
            </a:r>
            <a:endParaRPr lang="en-US" dirty="0">
              <a:solidFill>
                <a:schemeClr val="bg1"/>
              </a:solidFill>
            </a:endParaRPr>
          </a:p>
        </p:txBody>
      </p:sp>
      <p:sp>
        <p:nvSpPr>
          <p:cNvPr id="6" name="Content Placeholder 5"/>
          <p:cNvSpPr>
            <a:spLocks noGrp="1"/>
          </p:cNvSpPr>
          <p:nvPr>
            <p:ph idx="1"/>
          </p:nvPr>
        </p:nvSpPr>
        <p:spPr>
          <a:xfrm>
            <a:off x="457200" y="2481943"/>
            <a:ext cx="8229600" cy="3341913"/>
          </a:xfrm>
        </p:spPr>
        <p:txBody>
          <a:bodyPr/>
          <a:lstStyle/>
          <a:p>
            <a:r>
              <a:rPr lang="en-US" dirty="0" smtClean="0">
                <a:solidFill>
                  <a:schemeClr val="bg1"/>
                </a:solidFill>
              </a:rPr>
              <a:t>Introduction of Blackboard to students prior to start of classes</a:t>
            </a:r>
          </a:p>
          <a:p>
            <a:r>
              <a:rPr lang="en-US" dirty="0" smtClean="0">
                <a:solidFill>
                  <a:schemeClr val="bg1"/>
                </a:solidFill>
              </a:rPr>
              <a:t>Providing funds to assist with purchasing textbooks</a:t>
            </a:r>
          </a:p>
          <a:p>
            <a:r>
              <a:rPr lang="en-US" dirty="0" smtClean="0">
                <a:solidFill>
                  <a:schemeClr val="bg1"/>
                </a:solidFill>
              </a:rPr>
              <a:t>Encouraging students to engage with one another prior to start of classes</a:t>
            </a:r>
          </a:p>
          <a:p>
            <a:pPr marL="0" indent="0">
              <a:buNone/>
            </a:pPr>
            <a:endParaRPr lang="en-US" dirty="0">
              <a:solidFill>
                <a:schemeClr val="bg1"/>
              </a:solidFill>
            </a:endParaRPr>
          </a:p>
        </p:txBody>
      </p:sp>
    </p:spTree>
    <p:extLst>
      <p:ext uri="{BB962C8B-B14F-4D97-AF65-F5344CB8AC3E}">
        <p14:creationId xmlns:p14="http://schemas.microsoft.com/office/powerpoint/2010/main" val="298544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457200" y="925285"/>
            <a:ext cx="8229600" cy="870857"/>
          </a:xfrm>
        </p:spPr>
        <p:txBody>
          <a:bodyPr>
            <a:normAutofit/>
          </a:bodyPr>
          <a:lstStyle/>
          <a:p>
            <a:r>
              <a:rPr lang="en-US" dirty="0" smtClean="0">
                <a:solidFill>
                  <a:schemeClr val="bg1"/>
                </a:solidFill>
              </a:rPr>
              <a:t>Looking Ahead - Recommendations</a:t>
            </a:r>
            <a:endParaRPr lang="en-US" dirty="0">
              <a:solidFill>
                <a:schemeClr val="bg1"/>
              </a:solidFill>
            </a:endParaRPr>
          </a:p>
        </p:txBody>
      </p:sp>
      <p:sp>
        <p:nvSpPr>
          <p:cNvPr id="6" name="Content Placeholder 5"/>
          <p:cNvSpPr>
            <a:spLocks noGrp="1"/>
          </p:cNvSpPr>
          <p:nvPr>
            <p:ph idx="1"/>
          </p:nvPr>
        </p:nvSpPr>
        <p:spPr>
          <a:xfrm>
            <a:off x="457200" y="1948543"/>
            <a:ext cx="8229600" cy="3875314"/>
          </a:xfrm>
        </p:spPr>
        <p:txBody>
          <a:bodyPr/>
          <a:lstStyle/>
          <a:p>
            <a:r>
              <a:rPr lang="en-US" dirty="0" smtClean="0">
                <a:solidFill>
                  <a:schemeClr val="bg1"/>
                </a:solidFill>
              </a:rPr>
              <a:t>Complete overhaul of program for Fall 2015 to further emphasize Blackboard and to add MyISU Portal</a:t>
            </a:r>
          </a:p>
          <a:p>
            <a:r>
              <a:rPr lang="en-US" dirty="0" smtClean="0">
                <a:solidFill>
                  <a:schemeClr val="bg1"/>
                </a:solidFill>
              </a:rPr>
              <a:t>Fine-tune data and improve tracking of student’s activity in Blackboard</a:t>
            </a:r>
            <a:endParaRPr lang="en-US" dirty="0">
              <a:solidFill>
                <a:schemeClr val="bg1"/>
              </a:solidFill>
            </a:endParaRPr>
          </a:p>
        </p:txBody>
      </p:sp>
    </p:spTree>
    <p:extLst>
      <p:ext uri="{BB962C8B-B14F-4D97-AF65-F5344CB8AC3E}">
        <p14:creationId xmlns:p14="http://schemas.microsoft.com/office/powerpoint/2010/main" val="1140792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457200" y="925285"/>
            <a:ext cx="8229600" cy="870857"/>
          </a:xfrm>
        </p:spPr>
        <p:txBody>
          <a:bodyPr>
            <a:normAutofit/>
          </a:bodyPr>
          <a:lstStyle/>
          <a:p>
            <a:r>
              <a:rPr lang="en-US" dirty="0">
                <a:solidFill>
                  <a:schemeClr val="bg1"/>
                </a:solidFill>
              </a:rPr>
              <a:t>Foreseeable Roadblocks</a:t>
            </a:r>
          </a:p>
        </p:txBody>
      </p:sp>
      <p:sp>
        <p:nvSpPr>
          <p:cNvPr id="6" name="Content Placeholder 5"/>
          <p:cNvSpPr>
            <a:spLocks noGrp="1"/>
          </p:cNvSpPr>
          <p:nvPr>
            <p:ph idx="1"/>
          </p:nvPr>
        </p:nvSpPr>
        <p:spPr>
          <a:xfrm>
            <a:off x="457200" y="1948543"/>
            <a:ext cx="8229600" cy="3875314"/>
          </a:xfrm>
        </p:spPr>
        <p:txBody>
          <a:bodyPr/>
          <a:lstStyle/>
          <a:p>
            <a:r>
              <a:rPr lang="en-US" dirty="0" smtClean="0">
                <a:solidFill>
                  <a:schemeClr val="bg1"/>
                </a:solidFill>
              </a:rPr>
              <a:t>Multiple priorities and limited time</a:t>
            </a:r>
            <a:endParaRPr lang="en-US" dirty="0">
              <a:solidFill>
                <a:schemeClr val="bg1"/>
              </a:solidFill>
            </a:endParaRPr>
          </a:p>
        </p:txBody>
      </p:sp>
    </p:spTree>
    <p:extLst>
      <p:ext uri="{BB962C8B-B14F-4D97-AF65-F5344CB8AC3E}">
        <p14:creationId xmlns:p14="http://schemas.microsoft.com/office/powerpoint/2010/main" val="3989723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457200" y="925285"/>
            <a:ext cx="8229600" cy="870857"/>
          </a:xfrm>
        </p:spPr>
        <p:txBody>
          <a:bodyPr>
            <a:normAutofit/>
          </a:bodyPr>
          <a:lstStyle/>
          <a:p>
            <a:r>
              <a:rPr lang="en-US" dirty="0">
                <a:solidFill>
                  <a:schemeClr val="bg1"/>
                </a:solidFill>
              </a:rPr>
              <a:t>New points of emphasis</a:t>
            </a:r>
          </a:p>
        </p:txBody>
      </p:sp>
      <p:sp>
        <p:nvSpPr>
          <p:cNvPr id="6" name="Content Placeholder 5"/>
          <p:cNvSpPr>
            <a:spLocks noGrp="1"/>
          </p:cNvSpPr>
          <p:nvPr>
            <p:ph idx="1"/>
          </p:nvPr>
        </p:nvSpPr>
        <p:spPr>
          <a:xfrm>
            <a:off x="457200" y="1948543"/>
            <a:ext cx="8229600" cy="3875314"/>
          </a:xfrm>
        </p:spPr>
        <p:txBody>
          <a:bodyPr/>
          <a:lstStyle/>
          <a:p>
            <a:r>
              <a:rPr lang="en-US" dirty="0" smtClean="0">
                <a:solidFill>
                  <a:schemeClr val="bg1"/>
                </a:solidFill>
              </a:rPr>
              <a:t>All about Blackboard and MyISU</a:t>
            </a:r>
            <a:endParaRPr lang="en-US" dirty="0">
              <a:solidFill>
                <a:schemeClr val="bg1"/>
              </a:solidFill>
            </a:endParaRPr>
          </a:p>
        </p:txBody>
      </p:sp>
    </p:spTree>
    <p:extLst>
      <p:ext uri="{BB962C8B-B14F-4D97-AF65-F5344CB8AC3E}">
        <p14:creationId xmlns:p14="http://schemas.microsoft.com/office/powerpoint/2010/main" val="2935291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457200" y="925285"/>
            <a:ext cx="8229600" cy="870857"/>
          </a:xfrm>
        </p:spPr>
        <p:txBody>
          <a:bodyPr>
            <a:normAutofit/>
          </a:bodyPr>
          <a:lstStyle/>
          <a:p>
            <a:r>
              <a:rPr lang="en-US" dirty="0">
                <a:solidFill>
                  <a:schemeClr val="bg1"/>
                </a:solidFill>
              </a:rPr>
              <a:t>Missed opportunities</a:t>
            </a:r>
          </a:p>
        </p:txBody>
      </p:sp>
      <p:sp>
        <p:nvSpPr>
          <p:cNvPr id="6" name="Content Placeholder 5"/>
          <p:cNvSpPr>
            <a:spLocks noGrp="1"/>
          </p:cNvSpPr>
          <p:nvPr>
            <p:ph idx="1"/>
          </p:nvPr>
        </p:nvSpPr>
        <p:spPr>
          <a:xfrm>
            <a:off x="457200" y="1948543"/>
            <a:ext cx="8229600" cy="3875314"/>
          </a:xfrm>
        </p:spPr>
        <p:txBody>
          <a:bodyPr/>
          <a:lstStyle/>
          <a:p>
            <a:r>
              <a:rPr lang="en-US" dirty="0" smtClean="0">
                <a:solidFill>
                  <a:schemeClr val="bg1"/>
                </a:solidFill>
              </a:rPr>
              <a:t>How to engage transfer students with this activity?</a:t>
            </a:r>
            <a:endParaRPr lang="en-US" dirty="0">
              <a:solidFill>
                <a:schemeClr val="bg1"/>
              </a:solidFill>
            </a:endParaRPr>
          </a:p>
        </p:txBody>
      </p:sp>
    </p:spTree>
    <p:extLst>
      <p:ext uri="{BB962C8B-B14F-4D97-AF65-F5344CB8AC3E}">
        <p14:creationId xmlns:p14="http://schemas.microsoft.com/office/powerpoint/2010/main" val="667721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1917</TotalTime>
  <Words>759</Words>
  <Application>Microsoft Office PowerPoint</Application>
  <PresentationFormat>On-screen Show (4:3)</PresentationFormat>
  <Paragraphs>108</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Accomplishments Since  2013-14 Report</vt:lpstr>
      <vt:lpstr>Benchmark Table</vt:lpstr>
      <vt:lpstr>Budget Summary</vt:lpstr>
      <vt:lpstr>Accomplishments Since Plan Inception</vt:lpstr>
      <vt:lpstr>Looking Ahead - Recommendations</vt:lpstr>
      <vt:lpstr>Foreseeable Roadblocks</vt:lpstr>
      <vt:lpstr>New points of emphasis</vt:lpstr>
      <vt:lpstr>Missed opportunities</vt:lpstr>
      <vt:lpstr>Baseline Recommendation </vt:lpstr>
      <vt:lpstr>Opportunities for Collaborations</vt:lpstr>
      <vt:lpstr>Questions?</vt:lpstr>
    </vt:vector>
  </TitlesOfParts>
  <Company>Indiana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Ted Wilson</dc:creator>
  <cp:lastModifiedBy>Windows User</cp:lastModifiedBy>
  <cp:revision>32</cp:revision>
  <cp:lastPrinted>2015-03-13T14:26:05Z</cp:lastPrinted>
  <dcterms:created xsi:type="dcterms:W3CDTF">2014-01-14T15:45:19Z</dcterms:created>
  <dcterms:modified xsi:type="dcterms:W3CDTF">2015-03-18T17:01:18Z</dcterms:modified>
</cp:coreProperties>
</file>