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8" r:id="rId2"/>
    <p:sldId id="257" r:id="rId3"/>
    <p:sldId id="259" r:id="rId4"/>
    <p:sldId id="271" r:id="rId5"/>
    <p:sldId id="272" r:id="rId6"/>
    <p:sldId id="273" r:id="rId7"/>
    <p:sldId id="258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76" r:id="rId16"/>
    <p:sldId id="263" r:id="rId17"/>
    <p:sldId id="265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60" autoAdjust="0"/>
  </p:normalViewPr>
  <p:slideViewPr>
    <p:cSldViewPr snapToGrid="0" snapToObjects="1">
      <p:cViewPr varScale="1">
        <p:scale>
          <a:sx n="80" d="100"/>
          <a:sy n="80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A5FF3-B8DD-474C-B89E-67A069EB72D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C6B5-D01C-450A-9917-8A0929B7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Good</a:t>
            </a:r>
            <a:r>
              <a:rPr lang="en-US" baseline="0" dirty="0" smtClean="0"/>
              <a:t> morning – thanks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Getting close to lunch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New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Gathering and Using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Everfi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Everfi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Everfi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Everfi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Everfi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Everfi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Yearly allocation is about $10,000 which I blow through in a heartbeat</a:t>
            </a:r>
            <a:r>
              <a:rPr lang="en-US" baseline="0" dirty="0" smtClean="0"/>
              <a:t> sending FANs.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Everfi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2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9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4E8C2-898B-724E-95CC-EE818EFEC72D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ackboard.com/Platforms/Analytics/Products/Enrollment-Management-Suite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tx2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4800" i="1" spc="-9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The </a:t>
            </a:r>
            <a:r>
              <a:rPr lang="en-US" sz="4800" i="1" spc="-25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Pa</a:t>
            </a:r>
            <a:r>
              <a:rPr lang="en-US" sz="4800" i="1" spc="-9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thway to </a:t>
            </a:r>
            <a:r>
              <a:rPr lang="en-US" sz="4800" i="1" spc="-40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Su</a:t>
            </a:r>
            <a:r>
              <a:rPr lang="en-US" sz="4800" i="1" spc="-9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ccess</a:t>
            </a:r>
            <a:endParaRPr lang="en-US" sz="4800" i="1" spc="-90" dirty="0">
              <a:solidFill>
                <a:prstClr val="white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Financial Literacy</a:t>
            </a:r>
          </a:p>
          <a:p>
            <a:pPr algn="ctr">
              <a:lnSpc>
                <a:spcPts val="3200"/>
              </a:lnSpc>
            </a:pPr>
            <a:endParaRPr lang="en-US" sz="2400" b="1" dirty="0">
              <a:solidFill>
                <a:srgbClr val="00539C"/>
              </a:solidFill>
              <a:latin typeface="+mj-lt"/>
            </a:endParaRP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Crystal Baker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1 – </a:t>
            </a:r>
            <a:r>
              <a:rPr lang="en-US" sz="3200" b="1" smtClean="0">
                <a:solidFill>
                  <a:srgbClr val="00539C"/>
                </a:solidFill>
                <a:latin typeface="+mj-lt"/>
              </a:rPr>
              <a:t>Initiative 11B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6250723"/>
            <a:ext cx="19050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15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iStrategy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Link: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www.blackboard.com/Platforms/Analytics/Products/Enrollment-Management-Suite.aspx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752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iStrategy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147562"/>
              </p:ext>
            </p:extLst>
          </p:nvPr>
        </p:nvGraphicFramePr>
        <p:xfrm>
          <a:off x="283844" y="1660526"/>
          <a:ext cx="8576312" cy="37576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0188"/>
                <a:gridCol w="1877378"/>
                <a:gridCol w="1688783"/>
                <a:gridCol w="1821180"/>
                <a:gridCol w="1688783"/>
              </a:tblGrid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0-500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501-1000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1001-1500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1501-2000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Gift Aid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Merit Aid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Net price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1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752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iStrategy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871558"/>
              </p:ext>
            </p:extLst>
          </p:nvPr>
        </p:nvGraphicFramePr>
        <p:xfrm>
          <a:off x="283844" y="1660526"/>
          <a:ext cx="8576312" cy="37576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0188"/>
                <a:gridCol w="1877378"/>
                <a:gridCol w="1688783"/>
                <a:gridCol w="1821180"/>
                <a:gridCol w="1688783"/>
              </a:tblGrid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HS GPA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Gift Aid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Merit Aid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Net price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5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752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iStrategy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778803"/>
              </p:ext>
            </p:extLst>
          </p:nvPr>
        </p:nvGraphicFramePr>
        <p:xfrm>
          <a:off x="283844" y="1660526"/>
          <a:ext cx="8576314" cy="40433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9269"/>
                <a:gridCol w="1618299"/>
                <a:gridCol w="1688783"/>
                <a:gridCol w="1821180"/>
                <a:gridCol w="1688783"/>
              </a:tblGrid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Parent Income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30,000</a:t>
                      </a:r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Verification 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# of missing items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Gift aid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751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Unpaid balance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6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Publications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1946281"/>
            <a:ext cx="6614090" cy="2925762"/>
          </a:xfrm>
        </p:spPr>
      </p:pic>
    </p:spTree>
    <p:extLst>
      <p:ext uri="{BB962C8B-B14F-4D97-AF65-F5344CB8AC3E}">
        <p14:creationId xmlns:p14="http://schemas.microsoft.com/office/powerpoint/2010/main" val="2649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Proposal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387531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Everfi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-$10,000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iStrategy</a:t>
            </a:r>
            <a:r>
              <a:rPr lang="en-US" dirty="0" smtClean="0">
                <a:solidFill>
                  <a:schemeClr val="bg1"/>
                </a:solidFill>
              </a:rPr>
              <a:t> consultant (40 hours) -$8,000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Give me Money -$5,000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SPIT Remainder as of June 30: $15,000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Total needed for FY16: $8,000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Foreseeable Roadblocks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38753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benchmarks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Performance indicators for the financial aid office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Claim rate of self-help aid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Unpaid balance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“Escalation”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Loan default rates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Refund activity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Missed opportunities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38753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Distance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Portal phase 2: Cascade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Accomplishments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Since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2013-14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387531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SEM </a:t>
            </a:r>
            <a:r>
              <a:rPr lang="en-US" sz="6000" dirty="0">
                <a:solidFill>
                  <a:schemeClr val="bg1"/>
                </a:solidFill>
              </a:rPr>
              <a:t>Initiative 1 </a:t>
            </a:r>
          </a:p>
          <a:p>
            <a:r>
              <a:rPr lang="en-US" sz="6000" dirty="0">
                <a:solidFill>
                  <a:schemeClr val="bg1"/>
                </a:solidFill>
              </a:rPr>
              <a:t>To enhance what is done to better educate and prepare new students   </a:t>
            </a:r>
            <a:r>
              <a:rPr lang="en-US" sz="6000" dirty="0" smtClean="0">
                <a:solidFill>
                  <a:schemeClr val="bg1"/>
                </a:solidFill>
              </a:rPr>
              <a:t>and </a:t>
            </a:r>
            <a:r>
              <a:rPr lang="en-US" sz="6000" dirty="0">
                <a:solidFill>
                  <a:schemeClr val="bg1"/>
                </a:solidFill>
              </a:rPr>
              <a:t>their families prior to the student enrolling in the fall.  </a:t>
            </a:r>
          </a:p>
          <a:p>
            <a:pPr lvl="1"/>
            <a:r>
              <a:rPr lang="en-US" sz="5000" dirty="0" smtClean="0">
                <a:solidFill>
                  <a:schemeClr val="bg1"/>
                </a:solidFill>
              </a:rPr>
              <a:t>Strategy </a:t>
            </a:r>
            <a:r>
              <a:rPr lang="en-US" sz="5000" dirty="0">
                <a:solidFill>
                  <a:schemeClr val="bg1"/>
                </a:solidFill>
              </a:rPr>
              <a:t>1:  Develop college preparation web content for the ISU website and to enhance early </a:t>
            </a:r>
            <a:r>
              <a:rPr lang="en-US" sz="5000" dirty="0" smtClean="0">
                <a:solidFill>
                  <a:schemeClr val="bg1"/>
                </a:solidFill>
              </a:rPr>
              <a:t>  </a:t>
            </a:r>
            <a:r>
              <a:rPr lang="en-US" sz="5000" dirty="0">
                <a:solidFill>
                  <a:schemeClr val="bg1"/>
                </a:solidFill>
              </a:rPr>
              <a:t>outreach.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Strategy 2:  Enhance the financial literacy of students and their families.  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Strategy 3:  Augment college going education for admits and families via the use of a multimedia </a:t>
            </a:r>
            <a:r>
              <a:rPr lang="en-US" sz="5000" dirty="0" smtClean="0">
                <a:solidFill>
                  <a:schemeClr val="bg1"/>
                </a:solidFill>
              </a:rPr>
              <a:t>seminar </a:t>
            </a:r>
            <a:r>
              <a:rPr lang="en-US" sz="5000" dirty="0">
                <a:solidFill>
                  <a:schemeClr val="bg1"/>
                </a:solidFill>
              </a:rPr>
              <a:t>entitled </a:t>
            </a:r>
            <a:r>
              <a:rPr lang="en-US" sz="5000" dirty="0" err="1">
                <a:solidFill>
                  <a:schemeClr val="bg1"/>
                </a:solidFill>
              </a:rPr>
              <a:t>Sycamoreology</a:t>
            </a:r>
            <a:r>
              <a:rPr lang="en-US" sz="5000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Strategy 4:  Re-vision the conditional admission process, enhance the summer bridge program as a </a:t>
            </a:r>
            <a:r>
              <a:rPr lang="en-US" sz="5000" dirty="0" smtClean="0">
                <a:solidFill>
                  <a:schemeClr val="bg1"/>
                </a:solidFill>
              </a:rPr>
              <a:t>component </a:t>
            </a:r>
            <a:r>
              <a:rPr lang="en-US" sz="5000" dirty="0">
                <a:solidFill>
                  <a:schemeClr val="bg1"/>
                </a:solidFill>
              </a:rPr>
              <a:t>of the conditional admit experience, and redefine in-college experience for </a:t>
            </a:r>
            <a:r>
              <a:rPr lang="en-US" sz="5000" dirty="0" smtClean="0">
                <a:solidFill>
                  <a:schemeClr val="bg1"/>
                </a:solidFill>
              </a:rPr>
              <a:t>conditional </a:t>
            </a:r>
            <a:r>
              <a:rPr lang="en-US" sz="5000" dirty="0">
                <a:solidFill>
                  <a:schemeClr val="bg1"/>
                </a:solidFill>
              </a:rPr>
              <a:t>admits</a:t>
            </a:r>
            <a:r>
              <a:rPr lang="en-US" sz="5000" dirty="0" smtClean="0">
                <a:solidFill>
                  <a:schemeClr val="bg1"/>
                </a:solidFill>
              </a:rPr>
              <a:t>.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2980"/>
            <a:ext cx="8229600" cy="4840877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“Enhance </a:t>
            </a:r>
            <a:r>
              <a:rPr lang="en-US" dirty="0">
                <a:solidFill>
                  <a:schemeClr val="bg1"/>
                </a:solidFill>
              </a:rPr>
              <a:t>the financial literacy of students and their families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  <a:p>
            <a:pPr marL="742950" lvl="2" indent="-342900"/>
            <a:r>
              <a:rPr lang="en-US" dirty="0" smtClean="0">
                <a:solidFill>
                  <a:schemeClr val="bg1"/>
                </a:solidFill>
              </a:rPr>
              <a:t>Investing</a:t>
            </a:r>
          </a:p>
          <a:p>
            <a:pPr marL="742950" lvl="2" indent="-342900"/>
            <a:r>
              <a:rPr lang="en-US" dirty="0" smtClean="0">
                <a:solidFill>
                  <a:schemeClr val="bg1"/>
                </a:solidFill>
              </a:rPr>
              <a:t>Employment benefits</a:t>
            </a:r>
          </a:p>
          <a:p>
            <a:pPr marL="742950" lvl="2" indent="-342900"/>
            <a:r>
              <a:rPr lang="en-US" dirty="0" smtClean="0">
                <a:solidFill>
                  <a:schemeClr val="bg1"/>
                </a:solidFill>
              </a:rPr>
              <a:t>Risk analysis</a:t>
            </a:r>
          </a:p>
          <a:p>
            <a:pPr marL="742950" lvl="2" indent="-342900"/>
            <a:r>
              <a:rPr lang="en-US" dirty="0" smtClean="0">
                <a:solidFill>
                  <a:schemeClr val="bg1"/>
                </a:solidFill>
              </a:rPr>
              <a:t>Venture capital</a:t>
            </a:r>
          </a:p>
          <a:p>
            <a:pPr marL="742950" lvl="2" indent="-342900"/>
            <a:r>
              <a:rPr lang="en-US" dirty="0" smtClean="0">
                <a:solidFill>
                  <a:schemeClr val="bg1"/>
                </a:solidFill>
              </a:rPr>
              <a:t>Stocks</a:t>
            </a:r>
          </a:p>
          <a:p>
            <a:pPr marL="742950" lvl="2" indent="-342900"/>
            <a:r>
              <a:rPr lang="en-US" dirty="0" smtClean="0">
                <a:solidFill>
                  <a:schemeClr val="bg1"/>
                </a:solidFill>
              </a:rPr>
              <a:t>Budgets</a:t>
            </a:r>
          </a:p>
          <a:p>
            <a:pPr marL="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7176"/>
            <a:ext cx="8229600" cy="634365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457200" lvl="1" indent="-457200"/>
            <a:r>
              <a:rPr lang="en-US" dirty="0" smtClean="0">
                <a:solidFill>
                  <a:schemeClr val="bg1"/>
                </a:solidFill>
              </a:rPr>
              <a:t>Labor Day, 2014:</a:t>
            </a:r>
          </a:p>
          <a:p>
            <a:pPr marL="742950" lvl="2" indent="-342900"/>
            <a:r>
              <a:rPr lang="en-US" dirty="0">
                <a:solidFill>
                  <a:schemeClr val="bg1"/>
                </a:solidFill>
              </a:rPr>
              <a:t>13,160 enrolled </a:t>
            </a:r>
            <a:r>
              <a:rPr lang="en-US" dirty="0" smtClean="0">
                <a:solidFill>
                  <a:schemeClr val="bg1"/>
                </a:solidFill>
              </a:rPr>
              <a:t>students</a:t>
            </a:r>
            <a:endParaRPr lang="en-US" dirty="0">
              <a:solidFill>
                <a:schemeClr val="bg1"/>
              </a:solidFill>
            </a:endParaRPr>
          </a:p>
          <a:p>
            <a:pPr marL="742950" lvl="2" indent="-342900"/>
            <a:r>
              <a:rPr lang="en-US" dirty="0">
                <a:solidFill>
                  <a:schemeClr val="bg1"/>
                </a:solidFill>
              </a:rPr>
              <a:t>8,810 met disbursement requirements</a:t>
            </a:r>
          </a:p>
          <a:p>
            <a:pPr marL="742950" lvl="2" indent="-342900"/>
            <a:r>
              <a:rPr lang="en-US" dirty="0">
                <a:solidFill>
                  <a:schemeClr val="bg1"/>
                </a:solidFill>
              </a:rPr>
              <a:t>8,112 have </a:t>
            </a:r>
            <a:r>
              <a:rPr lang="en-US" dirty="0" smtClean="0">
                <a:solidFill>
                  <a:schemeClr val="bg1"/>
                </a:solidFill>
              </a:rPr>
              <a:t>an account </a:t>
            </a:r>
            <a:r>
              <a:rPr lang="en-US" dirty="0">
                <a:solidFill>
                  <a:schemeClr val="bg1"/>
                </a:solidFill>
              </a:rPr>
              <a:t>balance</a:t>
            </a:r>
          </a:p>
          <a:p>
            <a:pPr marL="742950" lvl="2" indent="-342900"/>
            <a:r>
              <a:rPr lang="en-US" dirty="0">
                <a:solidFill>
                  <a:schemeClr val="bg1"/>
                </a:solidFill>
              </a:rPr>
              <a:t>832 have a balance, FAFSA on file, and have not met </a:t>
            </a:r>
            <a:r>
              <a:rPr lang="en-US" dirty="0" smtClean="0">
                <a:solidFill>
                  <a:schemeClr val="bg1"/>
                </a:solidFill>
              </a:rPr>
              <a:t>disbursement </a:t>
            </a:r>
            <a:r>
              <a:rPr lang="en-US" dirty="0">
                <a:solidFill>
                  <a:schemeClr val="bg1"/>
                </a:solidFill>
              </a:rPr>
              <a:t>requirements</a:t>
            </a:r>
          </a:p>
          <a:p>
            <a:pPr marL="742950" lvl="2" indent="-342900"/>
            <a:r>
              <a:rPr lang="en-US" dirty="0">
                <a:solidFill>
                  <a:schemeClr val="bg1"/>
                </a:solidFill>
              </a:rPr>
              <a:t>2,295 have a balance and no FAFSA on file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-457200"/>
            <a:r>
              <a:rPr lang="en-US" dirty="0" smtClean="0">
                <a:solidFill>
                  <a:schemeClr val="bg1"/>
                </a:solidFill>
              </a:rPr>
              <a:t>Aug 20, 2014:</a:t>
            </a:r>
          </a:p>
          <a:p>
            <a:pPr marL="742950" lvl="2" indent="-342900"/>
            <a:r>
              <a:rPr lang="en-US" dirty="0">
                <a:solidFill>
                  <a:schemeClr val="bg1"/>
                </a:solidFill>
              </a:rPr>
              <a:t>12,672 enrolled </a:t>
            </a:r>
            <a:r>
              <a:rPr lang="en-US" dirty="0" smtClean="0">
                <a:solidFill>
                  <a:schemeClr val="bg1"/>
                </a:solidFill>
              </a:rPr>
              <a:t>students, 11,272 filed a FAFSA</a:t>
            </a:r>
          </a:p>
          <a:p>
            <a:pPr marL="742950" lvl="2" indent="-342900"/>
            <a:r>
              <a:rPr lang="en-US" dirty="0" smtClean="0">
                <a:solidFill>
                  <a:schemeClr val="bg1"/>
                </a:solidFill>
              </a:rPr>
              <a:t>8,530 </a:t>
            </a:r>
            <a:r>
              <a:rPr lang="en-US" dirty="0">
                <a:solidFill>
                  <a:schemeClr val="bg1"/>
                </a:solidFill>
              </a:rPr>
              <a:t>have met disbursement </a:t>
            </a:r>
            <a:r>
              <a:rPr lang="en-US" dirty="0" smtClean="0">
                <a:solidFill>
                  <a:schemeClr val="bg1"/>
                </a:solidFill>
              </a:rPr>
              <a:t>requirements (76% of filers)</a:t>
            </a:r>
            <a:endParaRPr lang="en-US" dirty="0">
              <a:solidFill>
                <a:schemeClr val="bg1"/>
              </a:solidFill>
            </a:endParaRPr>
          </a:p>
          <a:p>
            <a:pPr marL="742950" lvl="2" indent="-342900"/>
            <a:r>
              <a:rPr lang="en-US" dirty="0">
                <a:solidFill>
                  <a:schemeClr val="bg1"/>
                </a:solidFill>
              </a:rPr>
              <a:t>8,222 have an account balance </a:t>
            </a:r>
            <a:endParaRPr lang="en-US" dirty="0" smtClean="0">
              <a:solidFill>
                <a:schemeClr val="bg1"/>
              </a:solidFill>
            </a:endParaRPr>
          </a:p>
          <a:p>
            <a:pPr marL="742950" lvl="2" indent="-342900"/>
            <a:r>
              <a:rPr lang="en-US" dirty="0" smtClean="0">
                <a:solidFill>
                  <a:schemeClr val="bg1"/>
                </a:solidFill>
              </a:rPr>
              <a:t>2,742 </a:t>
            </a:r>
            <a:r>
              <a:rPr lang="en-US" dirty="0">
                <a:solidFill>
                  <a:schemeClr val="bg1"/>
                </a:solidFill>
              </a:rPr>
              <a:t>have a balance, FAFSA on file, and have not met disbursement requirements</a:t>
            </a:r>
          </a:p>
          <a:p>
            <a:pPr marL="742950" lvl="2" indent="-342900"/>
            <a:r>
              <a:rPr lang="en-US" dirty="0">
                <a:solidFill>
                  <a:schemeClr val="bg1"/>
                </a:solidFill>
              </a:rPr>
              <a:t>1,711 have a balance and no FAFSA on </a:t>
            </a:r>
            <a:r>
              <a:rPr lang="en-US" dirty="0" smtClean="0">
                <a:solidFill>
                  <a:schemeClr val="bg1"/>
                </a:solidFill>
              </a:rPr>
              <a:t>file</a:t>
            </a:r>
          </a:p>
          <a:p>
            <a:pPr marL="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2981"/>
            <a:ext cx="8229600" cy="93726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“Enhance </a:t>
            </a:r>
            <a:r>
              <a:rPr lang="en-US" dirty="0">
                <a:solidFill>
                  <a:schemeClr val="bg1"/>
                </a:solidFill>
              </a:rPr>
              <a:t>the financial literacy of students and their families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30" y="1895952"/>
            <a:ext cx="5829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Investing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Employment benefits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Risk analysis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Venture capital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Stocks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930" y="1885951"/>
            <a:ext cx="5829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Filing a complete FAFSA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Meeting deadlines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Making smart choices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How to spend your refund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Loan repayment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Budgets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2980"/>
            <a:ext cx="8229600" cy="4840877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What we did in 2014</a:t>
            </a:r>
          </a:p>
          <a:p>
            <a:pPr marL="457200" lvl="1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Indstate.edu/</a:t>
            </a:r>
            <a:r>
              <a:rPr lang="en-US" dirty="0" err="1" smtClean="0">
                <a:solidFill>
                  <a:schemeClr val="bg1"/>
                </a:solidFill>
              </a:rPr>
              <a:t>moneymatters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Curricular </a:t>
            </a:r>
            <a:r>
              <a:rPr lang="en-US" dirty="0">
                <a:solidFill>
                  <a:schemeClr val="bg1"/>
                </a:solidFill>
              </a:rPr>
              <a:t>integration into Personal Financial Planning courses and </a:t>
            </a:r>
            <a:r>
              <a:rPr lang="en-US" dirty="0" err="1">
                <a:solidFill>
                  <a:schemeClr val="bg1"/>
                </a:solidFill>
              </a:rPr>
              <a:t>Univ</a:t>
            </a:r>
            <a:r>
              <a:rPr lang="en-US" dirty="0">
                <a:solidFill>
                  <a:schemeClr val="bg1"/>
                </a:solidFill>
              </a:rPr>
              <a:t> 101, LEAP, Project Success, </a:t>
            </a:r>
            <a:r>
              <a:rPr lang="en-US" dirty="0" err="1">
                <a:solidFill>
                  <a:schemeClr val="bg1"/>
                </a:solidFill>
              </a:rPr>
              <a:t>ISUcceed</a:t>
            </a:r>
            <a:r>
              <a:rPr lang="en-US" dirty="0">
                <a:solidFill>
                  <a:schemeClr val="bg1"/>
                </a:solidFill>
              </a:rPr>
              <a:t>, Res Life, Parent &amp; Family Programs, and Commuter Services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15 events </a:t>
            </a:r>
          </a:p>
          <a:p>
            <a:pPr marL="457200" lvl="1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NSO coach, personalized worksheet</a:t>
            </a:r>
          </a:p>
          <a:p>
            <a:pPr marL="457200" lvl="1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Outbound peer calls</a:t>
            </a:r>
          </a:p>
          <a:p>
            <a:pPr marL="457200" lvl="1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Financial Wellness Committee </a:t>
            </a:r>
          </a:p>
          <a:p>
            <a:pPr marL="457200" lvl="1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Publications: mailbox stuffers, postcard, posters </a:t>
            </a:r>
          </a:p>
          <a:p>
            <a:pPr marL="457200" lvl="1" indent="-45720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MyISU</a:t>
            </a:r>
            <a:r>
              <a:rPr lang="en-US" dirty="0" smtClean="0">
                <a:solidFill>
                  <a:schemeClr val="bg1"/>
                </a:solidFill>
              </a:rPr>
              <a:t> Portal revision</a:t>
            </a:r>
          </a:p>
          <a:p>
            <a:pPr marL="457200" lvl="1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1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Benchmark Table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52422" r="36751" b="20561"/>
          <a:stretch/>
        </p:blipFill>
        <p:spPr bwMode="auto">
          <a:xfrm>
            <a:off x="100016" y="1905339"/>
            <a:ext cx="8915400" cy="3047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60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Proposal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38753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Fund </a:t>
            </a:r>
            <a:r>
              <a:rPr lang="en-US" dirty="0">
                <a:solidFill>
                  <a:schemeClr val="bg1"/>
                </a:solidFill>
              </a:rPr>
              <a:t>a new, customizable, Banner-integrated, turnkey/delivered </a:t>
            </a:r>
            <a:r>
              <a:rPr lang="en-US" dirty="0" smtClean="0">
                <a:solidFill>
                  <a:schemeClr val="bg1"/>
                </a:solidFill>
              </a:rPr>
              <a:t>software solution to </a:t>
            </a:r>
            <a:r>
              <a:rPr lang="en-US" dirty="0">
                <a:solidFill>
                  <a:schemeClr val="bg1"/>
                </a:solidFill>
              </a:rPr>
              <a:t>launch in the next 12 months;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Lend consulting support to OIT </a:t>
            </a:r>
            <a:r>
              <a:rPr lang="en-US" dirty="0">
                <a:solidFill>
                  <a:schemeClr val="bg1"/>
                </a:solidFill>
              </a:rPr>
              <a:t>to enhance financially-related reports via an enterprise-wide reporting </a:t>
            </a:r>
            <a:r>
              <a:rPr lang="en-US" dirty="0" smtClean="0">
                <a:solidFill>
                  <a:schemeClr val="bg1"/>
                </a:solidFill>
              </a:rPr>
              <a:t>solution; </a:t>
            </a:r>
            <a:r>
              <a:rPr lang="en-US" dirty="0">
                <a:solidFill>
                  <a:schemeClr val="bg1"/>
                </a:solidFill>
              </a:rPr>
              <a:t>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Give </a:t>
            </a:r>
            <a:r>
              <a:rPr lang="en-US" dirty="0">
                <a:solidFill>
                  <a:schemeClr val="bg1"/>
                </a:solidFill>
              </a:rPr>
              <a:t>the Financial Aid Office $5,000 to continue with printed publications and events related to college financial outreach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Everfi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663957"/>
              </p:ext>
            </p:extLst>
          </p:nvPr>
        </p:nvGraphicFramePr>
        <p:xfrm>
          <a:off x="3001962" y="1796142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5829199" imgH="7543800" progId="AcroExch.Document.7">
                  <p:embed/>
                </p:oleObj>
              </mc:Choice>
              <mc:Fallback>
                <p:oleObj name="Acrobat Document" r:id="rId5" imgW="582919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1962" y="1796142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3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605</Words>
  <Application>Microsoft Office PowerPoint</Application>
  <PresentationFormat>On-screen Show (4:3)</PresentationFormat>
  <Paragraphs>184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PowerPoint Presentation</vt:lpstr>
      <vt:lpstr>Accomplishments Since  2013-14 Report</vt:lpstr>
      <vt:lpstr>PowerPoint Presentation</vt:lpstr>
      <vt:lpstr>PowerPoint Presentation</vt:lpstr>
      <vt:lpstr>PowerPoint Presentation</vt:lpstr>
      <vt:lpstr>PowerPoint Presentation</vt:lpstr>
      <vt:lpstr>Benchmark Table</vt:lpstr>
      <vt:lpstr>Proposal</vt:lpstr>
      <vt:lpstr>Everfi</vt:lpstr>
      <vt:lpstr>iStrategy</vt:lpstr>
      <vt:lpstr>iStrategy</vt:lpstr>
      <vt:lpstr>iStrategy</vt:lpstr>
      <vt:lpstr>iStrategy</vt:lpstr>
      <vt:lpstr>Publications</vt:lpstr>
      <vt:lpstr>Proposal</vt:lpstr>
      <vt:lpstr>Foreseeable Roadblocks</vt:lpstr>
      <vt:lpstr>Missed opportunities</vt:lpstr>
      <vt:lpstr>Discussion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Wilson</dc:creator>
  <cp:lastModifiedBy>Windows User</cp:lastModifiedBy>
  <cp:revision>27</cp:revision>
  <dcterms:created xsi:type="dcterms:W3CDTF">2014-01-14T15:45:19Z</dcterms:created>
  <dcterms:modified xsi:type="dcterms:W3CDTF">2015-03-23T19:54:47Z</dcterms:modified>
</cp:coreProperties>
</file>